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4" r:id="rId1"/>
  </p:sldMasterIdLst>
  <p:sldIdLst>
    <p:sldId id="256" r:id="rId2"/>
    <p:sldId id="282" r:id="rId3"/>
    <p:sldId id="283" r:id="rId4"/>
    <p:sldId id="257" r:id="rId5"/>
    <p:sldId id="261" r:id="rId6"/>
    <p:sldId id="292" r:id="rId7"/>
    <p:sldId id="258" r:id="rId8"/>
    <p:sldId id="260" r:id="rId9"/>
    <p:sldId id="259" r:id="rId10"/>
    <p:sldId id="271" r:id="rId11"/>
    <p:sldId id="273" r:id="rId12"/>
    <p:sldId id="272" r:id="rId13"/>
    <p:sldId id="265" r:id="rId14"/>
    <p:sldId id="262" r:id="rId15"/>
    <p:sldId id="264" r:id="rId16"/>
    <p:sldId id="274" r:id="rId17"/>
    <p:sldId id="266" r:id="rId18"/>
    <p:sldId id="267" r:id="rId19"/>
    <p:sldId id="269" r:id="rId20"/>
    <p:sldId id="270" r:id="rId21"/>
    <p:sldId id="275" r:id="rId22"/>
    <p:sldId id="276" r:id="rId23"/>
    <p:sldId id="277" r:id="rId24"/>
    <p:sldId id="278" r:id="rId25"/>
    <p:sldId id="279" r:id="rId26"/>
    <p:sldId id="280" r:id="rId27"/>
    <p:sldId id="285" r:id="rId28"/>
    <p:sldId id="286" r:id="rId29"/>
    <p:sldId id="287" r:id="rId30"/>
    <p:sldId id="288" r:id="rId31"/>
    <p:sldId id="289" r:id="rId32"/>
    <p:sldId id="290" r:id="rId33"/>
    <p:sldId id="291" r:id="rId34"/>
    <p:sldId id="293" r:id="rId35"/>
    <p:sldId id="294" r:id="rId36"/>
    <p:sldId id="295" r:id="rId37"/>
    <p:sldId id="298" r:id="rId38"/>
    <p:sldId id="299" r:id="rId39"/>
    <p:sldId id="300" r:id="rId40"/>
    <p:sldId id="297" r:id="rId41"/>
    <p:sldId id="296" r:id="rId42"/>
    <p:sldId id="301" r:id="rId43"/>
    <p:sldId id="284" r:id="rId44"/>
    <p:sldId id="281" r:id="rId4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3" d="100"/>
          <a:sy n="83" d="100"/>
        </p:scale>
        <p:origin x="65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ru-RU" smtClean="0"/>
              <a:t>Образец заголовка</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DE58276B-420C-4DE0-8937-5B187B3C5A09}" type="datetimeFigureOut">
              <a:rPr lang="ru-RU" smtClean="0"/>
              <a:t>08.05.2024</a:t>
            </a:fld>
            <a:endParaRPr lang="ru-RU"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ru-RU"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548FF364-E925-4747-A3B9-DD7E8FDFC57F}" type="slidenum">
              <a:rPr lang="ru-RU" smtClean="0"/>
              <a:t>‹#›</a:t>
            </a:fld>
            <a:endParaRPr lang="ru-RU"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85896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E58276B-420C-4DE0-8937-5B187B3C5A09}" type="datetimeFigureOut">
              <a:rPr lang="ru-RU" smtClean="0"/>
              <a:t>08.05.2024</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548FF364-E925-4747-A3B9-DD7E8FDFC57F}" type="slidenum">
              <a:rPr lang="ru-RU" smtClean="0"/>
              <a:t>‹#›</a:t>
            </a:fld>
            <a:endParaRPr lang="ru-RU" dirty="0"/>
          </a:p>
        </p:txBody>
      </p:sp>
    </p:spTree>
    <p:extLst>
      <p:ext uri="{BB962C8B-B14F-4D97-AF65-F5344CB8AC3E}">
        <p14:creationId xmlns:p14="http://schemas.microsoft.com/office/powerpoint/2010/main" val="1444031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DE58276B-420C-4DE0-8937-5B187B3C5A09}" type="datetimeFigureOut">
              <a:rPr lang="ru-RU" smtClean="0"/>
              <a:t>08.05.2024</a:t>
            </a:fld>
            <a:endParaRPr lang="ru-RU"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ru-RU"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548FF364-E925-4747-A3B9-DD7E8FDFC57F}" type="slidenum">
              <a:rPr lang="ru-RU" smtClean="0"/>
              <a:t>‹#›</a:t>
            </a:fld>
            <a:endParaRPr lang="ru-RU"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369525067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DE58276B-420C-4DE0-8937-5B187B3C5A09}" type="datetimeFigureOut">
              <a:rPr lang="ru-RU" smtClean="0"/>
              <a:t>08.05.2024</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548FF364-E925-4747-A3B9-DD7E8FDFC57F}" type="slidenum">
              <a:rPr lang="ru-RU" smtClean="0"/>
              <a:t>‹#›</a:t>
            </a:fld>
            <a:endParaRPr lang="ru-RU" dirty="0"/>
          </a:p>
        </p:txBody>
      </p:sp>
    </p:spTree>
    <p:extLst>
      <p:ext uri="{BB962C8B-B14F-4D97-AF65-F5344CB8AC3E}">
        <p14:creationId xmlns:p14="http://schemas.microsoft.com/office/powerpoint/2010/main" val="779994290"/>
      </p:ext>
    </p:extLst>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257300" y="2909102"/>
            <a:ext cx="4800600" cy="299639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633864" y="2909102"/>
            <a:ext cx="4800600" cy="299639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DE58276B-420C-4DE0-8937-5B187B3C5A09}" type="datetimeFigureOut">
              <a:rPr lang="ru-RU" smtClean="0"/>
              <a:t>08.05.2024</a:t>
            </a:fld>
            <a:endParaRPr lang="ru-RU" dirty="0"/>
          </a:p>
        </p:txBody>
      </p:sp>
      <p:sp>
        <p:nvSpPr>
          <p:cNvPr id="8" name="Footer Placeholder 7"/>
          <p:cNvSpPr>
            <a:spLocks noGrp="1"/>
          </p:cNvSpPr>
          <p:nvPr>
            <p:ph type="ftr" sz="quarter" idx="11"/>
          </p:nvPr>
        </p:nvSpPr>
        <p:spPr/>
        <p:txBody>
          <a:bodyPr/>
          <a:lstStyle/>
          <a:p>
            <a:endParaRPr lang="ru-RU" dirty="0"/>
          </a:p>
        </p:txBody>
      </p:sp>
      <p:sp>
        <p:nvSpPr>
          <p:cNvPr id="9" name="Slide Number Placeholder 8"/>
          <p:cNvSpPr>
            <a:spLocks noGrp="1"/>
          </p:cNvSpPr>
          <p:nvPr>
            <p:ph type="sldNum" sz="quarter" idx="12"/>
          </p:nvPr>
        </p:nvSpPr>
        <p:spPr/>
        <p:txBody>
          <a:bodyPr/>
          <a:lstStyle/>
          <a:p>
            <a:fld id="{548FF364-E925-4747-A3B9-DD7E8FDFC57F}" type="slidenum">
              <a:rPr lang="ru-RU" smtClean="0"/>
              <a:t>‹#›</a:t>
            </a:fld>
            <a:endParaRPr lang="ru-RU" dirty="0"/>
          </a:p>
        </p:txBody>
      </p:sp>
    </p:spTree>
    <p:extLst>
      <p:ext uri="{BB962C8B-B14F-4D97-AF65-F5344CB8AC3E}">
        <p14:creationId xmlns:p14="http://schemas.microsoft.com/office/powerpoint/2010/main" val="3842422702"/>
      </p:ext>
    </p:extLst>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DE58276B-420C-4DE0-8937-5B187B3C5A09}" type="datetimeFigureOut">
              <a:rPr lang="ru-RU" smtClean="0"/>
              <a:t>08.05.2024</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548FF364-E925-4747-A3B9-DD7E8FDFC57F}" type="slidenum">
              <a:rPr lang="ru-RU" smtClean="0"/>
              <a:t>‹#›</a:t>
            </a:fld>
            <a:endParaRPr lang="ru-RU" dirty="0"/>
          </a:p>
        </p:txBody>
      </p:sp>
    </p:spTree>
    <p:extLst>
      <p:ext uri="{BB962C8B-B14F-4D97-AF65-F5344CB8AC3E}">
        <p14:creationId xmlns:p14="http://schemas.microsoft.com/office/powerpoint/2010/main" val="1266096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58276B-420C-4DE0-8937-5B187B3C5A09}" type="datetimeFigureOut">
              <a:rPr lang="ru-RU" smtClean="0"/>
              <a:t>08.05.2024</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548FF364-E925-4747-A3B9-DD7E8FDFC57F}" type="slidenum">
              <a:rPr lang="ru-RU" smtClean="0"/>
              <a:t>‹#›</a:t>
            </a:fld>
            <a:endParaRPr lang="ru-RU" dirty="0"/>
          </a:p>
        </p:txBody>
      </p:sp>
    </p:spTree>
    <p:extLst>
      <p:ext uri="{BB962C8B-B14F-4D97-AF65-F5344CB8AC3E}">
        <p14:creationId xmlns:p14="http://schemas.microsoft.com/office/powerpoint/2010/main" val="2653390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ru-RU" smtClean="0"/>
              <a:t>Образец заголовка</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a:xfrm>
            <a:off x="765051" y="6375679"/>
            <a:ext cx="1233355" cy="348462"/>
          </a:xfrm>
        </p:spPr>
        <p:txBody>
          <a:bodyPr/>
          <a:lstStyle/>
          <a:p>
            <a:fld id="{DE58276B-420C-4DE0-8937-5B187B3C5A09}" type="datetimeFigureOut">
              <a:rPr lang="ru-RU" smtClean="0"/>
              <a:t>08.05.2024</a:t>
            </a:fld>
            <a:endParaRPr lang="ru-RU" dirty="0"/>
          </a:p>
        </p:txBody>
      </p:sp>
      <p:sp>
        <p:nvSpPr>
          <p:cNvPr id="6" name="Footer Placeholder 5"/>
          <p:cNvSpPr>
            <a:spLocks noGrp="1"/>
          </p:cNvSpPr>
          <p:nvPr>
            <p:ph type="ftr" sz="quarter" idx="11"/>
          </p:nvPr>
        </p:nvSpPr>
        <p:spPr>
          <a:xfrm>
            <a:off x="2103620" y="6375679"/>
            <a:ext cx="3482179" cy="345796"/>
          </a:xfrm>
        </p:spPr>
        <p:txBody>
          <a:bodyPr/>
          <a:lstStyle/>
          <a:p>
            <a:endParaRPr lang="ru-RU" dirty="0"/>
          </a:p>
        </p:txBody>
      </p:sp>
      <p:sp>
        <p:nvSpPr>
          <p:cNvPr id="7" name="Slide Number Placeholder 6"/>
          <p:cNvSpPr>
            <a:spLocks noGrp="1"/>
          </p:cNvSpPr>
          <p:nvPr>
            <p:ph type="sldNum" sz="quarter" idx="12"/>
          </p:nvPr>
        </p:nvSpPr>
        <p:spPr>
          <a:xfrm>
            <a:off x="5691014" y="6375679"/>
            <a:ext cx="1232456" cy="345796"/>
          </a:xfrm>
        </p:spPr>
        <p:txBody>
          <a:bodyPr/>
          <a:lstStyle/>
          <a:p>
            <a:fld id="{548FF364-E925-4747-A3B9-DD7E8FDFC57F}" type="slidenum">
              <a:rPr lang="ru-RU" smtClean="0"/>
              <a:t>‹#›</a:t>
            </a:fld>
            <a:endParaRPr lang="ru-RU"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179561500"/>
      </p:ext>
    </p:extLst>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smtClean="0"/>
              <a:t>Вставка рисунка</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a:xfrm>
            <a:off x="765950" y="6375679"/>
            <a:ext cx="1232456" cy="348462"/>
          </a:xfrm>
        </p:spPr>
        <p:txBody>
          <a:bodyPr/>
          <a:lstStyle/>
          <a:p>
            <a:fld id="{DE58276B-420C-4DE0-8937-5B187B3C5A09}" type="datetimeFigureOut">
              <a:rPr lang="ru-RU" smtClean="0"/>
              <a:t>08.05.2024</a:t>
            </a:fld>
            <a:endParaRPr lang="ru-RU" dirty="0"/>
          </a:p>
        </p:txBody>
      </p:sp>
      <p:sp>
        <p:nvSpPr>
          <p:cNvPr id="6" name="Footer Placeholder 5"/>
          <p:cNvSpPr>
            <a:spLocks noGrp="1"/>
          </p:cNvSpPr>
          <p:nvPr>
            <p:ph type="ftr" sz="quarter" idx="11"/>
          </p:nvPr>
        </p:nvSpPr>
        <p:spPr>
          <a:xfrm>
            <a:off x="2103621" y="6375679"/>
            <a:ext cx="3482178" cy="345796"/>
          </a:xfrm>
        </p:spPr>
        <p:txBody>
          <a:bodyPr/>
          <a:lstStyle/>
          <a:p>
            <a:endParaRPr lang="ru-RU" dirty="0"/>
          </a:p>
        </p:txBody>
      </p:sp>
      <p:sp>
        <p:nvSpPr>
          <p:cNvPr id="7" name="Slide Number Placeholder 6"/>
          <p:cNvSpPr>
            <a:spLocks noGrp="1"/>
          </p:cNvSpPr>
          <p:nvPr>
            <p:ph type="sldNum" sz="quarter" idx="12"/>
          </p:nvPr>
        </p:nvSpPr>
        <p:spPr>
          <a:xfrm>
            <a:off x="5687568" y="6375679"/>
            <a:ext cx="1234440" cy="345796"/>
          </a:xfrm>
        </p:spPr>
        <p:txBody>
          <a:bodyPr/>
          <a:lstStyle/>
          <a:p>
            <a:fld id="{548FF364-E925-4747-A3B9-DD7E8FDFC57F}" type="slidenum">
              <a:rPr lang="ru-RU" smtClean="0"/>
              <a:t>‹#›</a:t>
            </a:fld>
            <a:endParaRPr lang="ru-RU" dirty="0"/>
          </a:p>
        </p:txBody>
      </p:sp>
    </p:spTree>
    <p:extLst>
      <p:ext uri="{BB962C8B-B14F-4D97-AF65-F5344CB8AC3E}">
        <p14:creationId xmlns:p14="http://schemas.microsoft.com/office/powerpoint/2010/main" val="42149632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E58276B-420C-4DE0-8937-5B187B3C5A09}" type="datetimeFigureOut">
              <a:rPr lang="ru-RU" smtClean="0"/>
              <a:t>08.05.2024</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548FF364-E925-4747-A3B9-DD7E8FDFC57F}" type="slidenum">
              <a:rPr lang="ru-RU" smtClean="0"/>
              <a:t>‹#›</a:t>
            </a:fld>
            <a:endParaRPr lang="ru-RU" dirty="0"/>
          </a:p>
        </p:txBody>
      </p:sp>
    </p:spTree>
    <p:extLst>
      <p:ext uri="{BB962C8B-B14F-4D97-AF65-F5344CB8AC3E}">
        <p14:creationId xmlns:p14="http://schemas.microsoft.com/office/powerpoint/2010/main" val="29880406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E58276B-420C-4DE0-8937-5B187B3C5A09}" type="datetimeFigureOut">
              <a:rPr lang="ru-RU" smtClean="0"/>
              <a:t>08.05.2024</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548FF364-E925-4747-A3B9-DD7E8FDFC57F}" type="slidenum">
              <a:rPr lang="ru-RU" smtClean="0"/>
              <a:t>‹#›</a:t>
            </a:fld>
            <a:endParaRPr lang="ru-RU" dirty="0"/>
          </a:p>
        </p:txBody>
      </p:sp>
    </p:spTree>
    <p:extLst>
      <p:ext uri="{BB962C8B-B14F-4D97-AF65-F5344CB8AC3E}">
        <p14:creationId xmlns:p14="http://schemas.microsoft.com/office/powerpoint/2010/main" val="41914115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DE58276B-420C-4DE0-8937-5B187B3C5A09}" type="datetimeFigureOut">
              <a:rPr lang="ru-RU" smtClean="0"/>
              <a:t>08.05.2024</a:t>
            </a:fld>
            <a:endParaRPr lang="ru-RU"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ru-RU"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548FF364-E925-4747-A3B9-DD7E8FDFC57F}" type="slidenum">
              <a:rPr lang="ru-RU" smtClean="0"/>
              <a:t>‹#›</a:t>
            </a:fld>
            <a:endParaRPr lang="ru-RU"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62340601"/>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79076" y="1188457"/>
            <a:ext cx="8596668" cy="1320800"/>
          </a:xfrm>
        </p:spPr>
        <p:txBody>
          <a:bodyPr>
            <a:normAutofit/>
          </a:bodyPr>
          <a:lstStyle/>
          <a:p>
            <a:r>
              <a:rPr lang="ru-RU" sz="4000"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Основы акварельной живописи</a:t>
            </a:r>
            <a:endParaRPr lang="ru-RU" sz="40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7972" y="2431886"/>
            <a:ext cx="5890828" cy="4319941"/>
          </a:xfrm>
          <a:prstGeom prst="rect">
            <a:avLst/>
          </a:prstGeom>
        </p:spPr>
      </p:pic>
      <p:sp>
        <p:nvSpPr>
          <p:cNvPr id="4" name="TextBox 3"/>
          <p:cNvSpPr txBox="1"/>
          <p:nvPr/>
        </p:nvSpPr>
        <p:spPr>
          <a:xfrm>
            <a:off x="7256680" y="4028846"/>
            <a:ext cx="4162567" cy="923330"/>
          </a:xfrm>
          <a:prstGeom prst="rect">
            <a:avLst/>
          </a:prstGeom>
          <a:noFill/>
        </p:spPr>
        <p:txBody>
          <a:bodyPr wrap="square" rtlCol="0">
            <a:spAutoFit/>
          </a:bodyPr>
          <a:lstStyle/>
          <a:p>
            <a:r>
              <a:rPr lang="ru-RU" dirty="0" smtClean="0"/>
              <a:t>Усть-Ордынская ДШИ</a:t>
            </a:r>
          </a:p>
          <a:p>
            <a:r>
              <a:rPr lang="ru-RU" dirty="0" smtClean="0">
                <a:solidFill>
                  <a:prstClr val="black"/>
                </a:solidFill>
              </a:rPr>
              <a:t>Преподаватель: </a:t>
            </a:r>
            <a:r>
              <a:rPr lang="ru-RU" dirty="0" smtClean="0"/>
              <a:t>Сазонова Любовь Сергеевна</a:t>
            </a:r>
            <a:endParaRPr lang="ru-RU" dirty="0"/>
          </a:p>
        </p:txBody>
      </p:sp>
      <p:sp>
        <p:nvSpPr>
          <p:cNvPr id="5" name="TextBox 4"/>
          <p:cNvSpPr txBox="1"/>
          <p:nvPr/>
        </p:nvSpPr>
        <p:spPr>
          <a:xfrm>
            <a:off x="2096655" y="477471"/>
            <a:ext cx="6216073" cy="369332"/>
          </a:xfrm>
          <a:prstGeom prst="rect">
            <a:avLst/>
          </a:prstGeom>
          <a:noFill/>
        </p:spPr>
        <p:txBody>
          <a:bodyPr wrap="square" rtlCol="0">
            <a:spAutoFit/>
          </a:bodyPr>
          <a:lstStyle/>
          <a:p>
            <a:r>
              <a:rPr lang="ru-RU" dirty="0"/>
              <a:t>План - конспект </a:t>
            </a:r>
            <a:r>
              <a:rPr lang="ru-RU" dirty="0" smtClean="0"/>
              <a:t>урока</a:t>
            </a:r>
            <a:endParaRPr lang="ru-RU" dirty="0"/>
          </a:p>
        </p:txBody>
      </p:sp>
    </p:spTree>
    <p:extLst>
      <p:ext uri="{BB962C8B-B14F-4D97-AF65-F5344CB8AC3E}">
        <p14:creationId xmlns:p14="http://schemas.microsoft.com/office/powerpoint/2010/main" val="14911379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76218" y="286328"/>
            <a:ext cx="7712364" cy="6124754"/>
          </a:xfrm>
          <a:prstGeom prst="rect">
            <a:avLst/>
          </a:prstGeom>
        </p:spPr>
        <p:txBody>
          <a:bodyPr wrap="square">
            <a:spAutoFit/>
          </a:bodyPr>
          <a:lstStyle/>
          <a:p>
            <a:r>
              <a:rPr lang="ru-RU" sz="2800" u="sng" dirty="0" smtClean="0"/>
              <a:t>Цель </a:t>
            </a:r>
            <a:r>
              <a:rPr lang="ru-RU" sz="2800" u="sng" dirty="0"/>
              <a:t>занятия: </a:t>
            </a:r>
            <a:endParaRPr lang="ru-RU" sz="2800" u="sng" dirty="0" smtClean="0"/>
          </a:p>
          <a:p>
            <a:r>
              <a:rPr lang="ru-RU" sz="2800" dirty="0" smtClean="0"/>
              <a:t>Знакомство </a:t>
            </a:r>
            <a:r>
              <a:rPr lang="ru-RU" sz="2800" dirty="0"/>
              <a:t>с приемами акварельной живописи.</a:t>
            </a:r>
          </a:p>
          <a:p>
            <a:r>
              <a:rPr lang="ru-RU" sz="2800" u="sng" dirty="0"/>
              <a:t>Задачи:</a:t>
            </a:r>
          </a:p>
          <a:p>
            <a:r>
              <a:rPr lang="ru-RU" sz="2800" dirty="0"/>
              <a:t>Обучающие:</a:t>
            </a:r>
          </a:p>
          <a:p>
            <a:r>
              <a:rPr lang="ru-RU" sz="2800" dirty="0"/>
              <a:t>-познакомить с основными приемами акварельной живописи, видами акварели.</a:t>
            </a:r>
          </a:p>
          <a:p>
            <a:r>
              <a:rPr lang="ru-RU" sz="2800" dirty="0"/>
              <a:t>Развивающие:</a:t>
            </a:r>
          </a:p>
          <a:p>
            <a:r>
              <a:rPr lang="ru-RU" sz="2800" dirty="0"/>
              <a:t>-развивать умение рисовать акварельными красками, творческий потенциал, внимание, воображение.</a:t>
            </a:r>
          </a:p>
          <a:p>
            <a:r>
              <a:rPr lang="ru-RU" sz="2800" dirty="0"/>
              <a:t>Воспитывающие:</a:t>
            </a:r>
          </a:p>
          <a:p>
            <a:r>
              <a:rPr lang="ru-RU" sz="2800" dirty="0"/>
              <a:t>-воспитать у детей способность эстетического восприятия акварельной живописи, вдохновить детей на занятия в творческом объединении.</a:t>
            </a:r>
          </a:p>
        </p:txBody>
      </p:sp>
    </p:spTree>
    <p:extLst>
      <p:ext uri="{BB962C8B-B14F-4D97-AF65-F5344CB8AC3E}">
        <p14:creationId xmlns:p14="http://schemas.microsoft.com/office/powerpoint/2010/main" val="30635088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65747" y="1241332"/>
            <a:ext cx="3463636" cy="4431983"/>
          </a:xfrm>
          <a:prstGeom prst="rect">
            <a:avLst/>
          </a:prstGeom>
        </p:spPr>
        <p:txBody>
          <a:bodyPr wrap="square">
            <a:spAutoFit/>
          </a:bodyPr>
          <a:lstStyle/>
          <a:p>
            <a:r>
              <a:rPr lang="ru-RU" sz="2400" u="sng" dirty="0" smtClean="0"/>
              <a:t>педагога</a:t>
            </a:r>
            <a:r>
              <a:rPr lang="ru-RU" sz="2400" u="sng" dirty="0"/>
              <a:t>:</a:t>
            </a:r>
          </a:p>
          <a:p>
            <a:endParaRPr lang="ru-RU" sz="2400" dirty="0"/>
          </a:p>
          <a:p>
            <a:r>
              <a:rPr lang="ru-RU" sz="2400" dirty="0"/>
              <a:t>-конспект урока</a:t>
            </a:r>
          </a:p>
          <a:p>
            <a:r>
              <a:rPr lang="ru-RU" sz="2400" dirty="0" smtClean="0"/>
              <a:t>- </a:t>
            </a:r>
            <a:r>
              <a:rPr lang="ru-RU" sz="2400" dirty="0"/>
              <a:t>презентация</a:t>
            </a:r>
          </a:p>
          <a:p>
            <a:r>
              <a:rPr lang="ru-RU" sz="2400" dirty="0" smtClean="0"/>
              <a:t>- </a:t>
            </a:r>
            <a:r>
              <a:rPr lang="ru-RU" sz="2400" dirty="0"/>
              <a:t>наглядный образец,</a:t>
            </a:r>
          </a:p>
          <a:p>
            <a:r>
              <a:rPr lang="ru-RU" sz="2400" dirty="0" smtClean="0"/>
              <a:t>- </a:t>
            </a:r>
            <a:r>
              <a:rPr lang="ru-RU" sz="2400" dirty="0"/>
              <a:t>акварельная бумага,</a:t>
            </a:r>
          </a:p>
          <a:p>
            <a:r>
              <a:rPr lang="ru-RU" sz="2400" dirty="0" smtClean="0"/>
              <a:t>- </a:t>
            </a:r>
            <a:r>
              <a:rPr lang="ru-RU" sz="2400" dirty="0"/>
              <a:t>акварельные краски,</a:t>
            </a:r>
          </a:p>
          <a:p>
            <a:r>
              <a:rPr lang="ru-RU" sz="2400" dirty="0" smtClean="0"/>
              <a:t>- </a:t>
            </a:r>
            <a:r>
              <a:rPr lang="ru-RU" sz="2400" dirty="0"/>
              <a:t>кисточки для акварели,</a:t>
            </a:r>
          </a:p>
          <a:p>
            <a:r>
              <a:rPr lang="ru-RU" sz="2400" dirty="0" smtClean="0"/>
              <a:t>- </a:t>
            </a:r>
            <a:r>
              <a:rPr lang="ru-RU" sz="2400" dirty="0"/>
              <a:t>палитра,</a:t>
            </a:r>
          </a:p>
          <a:p>
            <a:r>
              <a:rPr lang="ru-RU" sz="2400" dirty="0" smtClean="0"/>
              <a:t>- </a:t>
            </a:r>
            <a:r>
              <a:rPr lang="ru-RU" sz="2400" dirty="0"/>
              <a:t>стаканчик для воды,</a:t>
            </a:r>
          </a:p>
          <a:p>
            <a:endParaRPr lang="ru-RU" dirty="0"/>
          </a:p>
        </p:txBody>
      </p:sp>
      <p:sp>
        <p:nvSpPr>
          <p:cNvPr id="3" name="TextBox 2"/>
          <p:cNvSpPr txBox="1"/>
          <p:nvPr/>
        </p:nvSpPr>
        <p:spPr>
          <a:xfrm>
            <a:off x="6345382" y="1241332"/>
            <a:ext cx="5200073" cy="3046988"/>
          </a:xfrm>
          <a:prstGeom prst="rect">
            <a:avLst/>
          </a:prstGeom>
          <a:noFill/>
        </p:spPr>
        <p:txBody>
          <a:bodyPr wrap="square" rtlCol="0">
            <a:spAutoFit/>
          </a:bodyPr>
          <a:lstStyle/>
          <a:p>
            <a:r>
              <a:rPr lang="ru-RU" sz="2400" u="sng" dirty="0" smtClean="0"/>
              <a:t>обучающегося</a:t>
            </a:r>
            <a:r>
              <a:rPr lang="ru-RU" sz="2400" u="sng" dirty="0"/>
              <a:t>:</a:t>
            </a:r>
          </a:p>
          <a:p>
            <a:endParaRPr lang="ru-RU" sz="2400" dirty="0"/>
          </a:p>
          <a:p>
            <a:r>
              <a:rPr lang="ru-RU" sz="2400" dirty="0"/>
              <a:t>- плотная </a:t>
            </a:r>
            <a:r>
              <a:rPr lang="ru-RU" sz="2400" dirty="0" smtClean="0"/>
              <a:t>бумага для </a:t>
            </a:r>
            <a:r>
              <a:rPr lang="ru-RU" sz="2400" dirty="0" err="1" smtClean="0"/>
              <a:t>акваерли</a:t>
            </a:r>
            <a:r>
              <a:rPr lang="ru-RU" sz="2400" dirty="0" smtClean="0"/>
              <a:t>,</a:t>
            </a:r>
            <a:endParaRPr lang="ru-RU" sz="2400" dirty="0"/>
          </a:p>
          <a:p>
            <a:r>
              <a:rPr lang="ru-RU" sz="2400" dirty="0" smtClean="0"/>
              <a:t>- </a:t>
            </a:r>
            <a:r>
              <a:rPr lang="ru-RU" sz="2400" dirty="0"/>
              <a:t>акварельные краски,</a:t>
            </a:r>
          </a:p>
          <a:p>
            <a:r>
              <a:rPr lang="ru-RU" sz="2400" dirty="0" smtClean="0"/>
              <a:t>- </a:t>
            </a:r>
            <a:r>
              <a:rPr lang="ru-RU" sz="2400" dirty="0"/>
              <a:t>кисточки для акварели,</a:t>
            </a:r>
          </a:p>
          <a:p>
            <a:r>
              <a:rPr lang="ru-RU" sz="2400" dirty="0" smtClean="0"/>
              <a:t>- </a:t>
            </a:r>
            <a:r>
              <a:rPr lang="ru-RU" sz="2400" dirty="0"/>
              <a:t>стаканчик для воды,</a:t>
            </a:r>
          </a:p>
          <a:p>
            <a:pPr marL="342900" indent="-342900">
              <a:buFontTx/>
              <a:buChar char="-"/>
            </a:pPr>
            <a:r>
              <a:rPr lang="ru-RU" sz="2400" dirty="0" smtClean="0"/>
              <a:t>палитра.</a:t>
            </a:r>
          </a:p>
          <a:p>
            <a:pPr marL="342900" indent="-342900">
              <a:buFontTx/>
              <a:buChar char="-"/>
            </a:pPr>
            <a:r>
              <a:rPr lang="ru-RU" sz="2400" dirty="0"/>
              <a:t>о</a:t>
            </a:r>
            <a:r>
              <a:rPr lang="ru-RU" sz="2400" dirty="0" smtClean="0"/>
              <a:t>сенние листья</a:t>
            </a:r>
            <a:endParaRPr lang="ru-RU" sz="2400" dirty="0"/>
          </a:p>
        </p:txBody>
      </p:sp>
      <p:sp>
        <p:nvSpPr>
          <p:cNvPr id="4" name="TextBox 3"/>
          <p:cNvSpPr txBox="1"/>
          <p:nvPr/>
        </p:nvSpPr>
        <p:spPr>
          <a:xfrm>
            <a:off x="3943928" y="286327"/>
            <a:ext cx="5070764" cy="523220"/>
          </a:xfrm>
          <a:prstGeom prst="rect">
            <a:avLst/>
          </a:prstGeom>
          <a:noFill/>
        </p:spPr>
        <p:txBody>
          <a:bodyPr wrap="square" rtlCol="0">
            <a:spAutoFit/>
          </a:bodyPr>
          <a:lstStyle/>
          <a:p>
            <a:r>
              <a:rPr lang="ru-RU" sz="2800" dirty="0"/>
              <a:t>Методическая база </a:t>
            </a:r>
          </a:p>
        </p:txBody>
      </p:sp>
    </p:spTree>
    <p:extLst>
      <p:ext uri="{BB962C8B-B14F-4D97-AF65-F5344CB8AC3E}">
        <p14:creationId xmlns:p14="http://schemas.microsoft.com/office/powerpoint/2010/main" val="14991940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01003" y="313899"/>
            <a:ext cx="10194878" cy="1015663"/>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ru-RU" sz="6000" b="1" dirty="0" smtClean="0"/>
              <a:t>Что такое «Акварель»?</a:t>
            </a:r>
            <a:endParaRPr lang="ru-RU" sz="6000" b="1" dirty="0"/>
          </a:p>
        </p:txBody>
      </p:sp>
      <p:sp>
        <p:nvSpPr>
          <p:cNvPr id="3" name="TextBox 2"/>
          <p:cNvSpPr txBox="1"/>
          <p:nvPr/>
        </p:nvSpPr>
        <p:spPr>
          <a:xfrm>
            <a:off x="1201003" y="1501254"/>
            <a:ext cx="10194878" cy="1938992"/>
          </a:xfrm>
          <a:prstGeom prst="rect">
            <a:avLst/>
          </a:prstGeom>
          <a:noFill/>
        </p:spPr>
        <p:txBody>
          <a:bodyPr wrap="square" rtlCol="0">
            <a:spAutoFit/>
          </a:bodyPr>
          <a:lstStyle/>
          <a:p>
            <a:r>
              <a:rPr lang="ru-RU" sz="2000" b="1" dirty="0" smtClean="0"/>
              <a:t>Акваре́ль</a:t>
            </a:r>
            <a:r>
              <a:rPr lang="ru-RU" sz="2000" dirty="0" smtClean="0"/>
              <a:t> (фр. Aquarelle — водянистая; итал. acquarello) — техника изображения и разновидность изобразительного искусства, занимающая переходное положение между живописью и графикой. Акварель совмещает особенности </a:t>
            </a:r>
            <a:r>
              <a:rPr lang="ru-RU" sz="2000" b="1" i="1" u="sng" dirty="0" smtClean="0"/>
              <a:t>живописи</a:t>
            </a:r>
            <a:r>
              <a:rPr lang="ru-RU" sz="2000" dirty="0" smtClean="0"/>
              <a:t> (богатство тона, построение формы и пространства цветом) и </a:t>
            </a:r>
            <a:r>
              <a:rPr lang="ru-RU" sz="2000" b="1" i="1" u="sng" dirty="0" smtClean="0"/>
              <a:t>графики</a:t>
            </a:r>
            <a:r>
              <a:rPr lang="ru-RU" sz="2000" dirty="0" smtClean="0"/>
              <a:t> (активная роль бумаги в построении изображения, отсутствие специфической рельефности мазка, характерной для живописной поверхности)</a:t>
            </a:r>
            <a:endParaRPr lang="ru-RU" sz="2000"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50716" y="3440246"/>
            <a:ext cx="2848579" cy="3417754"/>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0732" y="3440246"/>
            <a:ext cx="5133048" cy="3417754"/>
          </a:xfrm>
          <a:prstGeom prst="rect">
            <a:avLst/>
          </a:prstGeom>
        </p:spPr>
      </p:pic>
    </p:spTree>
    <p:extLst>
      <p:ext uri="{BB962C8B-B14F-4D97-AF65-F5344CB8AC3E}">
        <p14:creationId xmlns:p14="http://schemas.microsoft.com/office/powerpoint/2010/main" val="26825473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60060" y="136478"/>
            <a:ext cx="10549719" cy="6555641"/>
          </a:xfrm>
          <a:prstGeom prst="rect">
            <a:avLst/>
          </a:prstGeom>
          <a:noFill/>
        </p:spPr>
        <p:txBody>
          <a:bodyPr wrap="square" rtlCol="0">
            <a:spAutoFit/>
          </a:bodyPr>
          <a:lstStyle/>
          <a:p>
            <a:pPr marL="342900" indent="-342900">
              <a:buFontTx/>
              <a:buChar char="-"/>
            </a:pPr>
            <a:r>
              <a:rPr lang="ru-RU" sz="2000" u="sng" dirty="0" smtClean="0"/>
              <a:t>Акварель – очень древняя техника</a:t>
            </a:r>
            <a:r>
              <a:rPr lang="ru-RU" sz="2000" dirty="0" smtClean="0"/>
              <a:t>. Первая акварельная техника стала развиваться в Китае после изобретения бумаги. Предшественницей акварельной техники в Европе была роспись по сырой штукатурки (фреска), позволяющая получать сходные эффекты.</a:t>
            </a:r>
          </a:p>
          <a:p>
            <a:pPr marL="342900" indent="-342900">
              <a:buFontTx/>
              <a:buChar char="-"/>
            </a:pPr>
            <a:r>
              <a:rPr lang="ru-RU" sz="2000" dirty="0" smtClean="0"/>
              <a:t>Акварель не сразу стала отдельным видом искусства. Долгое время рисовали масляными красками, а акварель использовали для набросков.</a:t>
            </a:r>
            <a:endParaRPr lang="en-US" sz="2000" dirty="0" smtClean="0"/>
          </a:p>
          <a:p>
            <a:pPr marL="342900" indent="-342900">
              <a:buFontTx/>
              <a:buChar char="-"/>
            </a:pPr>
            <a:endParaRPr lang="ru-RU" sz="2000" dirty="0" smtClean="0"/>
          </a:p>
          <a:p>
            <a:pPr marL="342900" indent="-342900">
              <a:buFontTx/>
              <a:buChar char="-"/>
            </a:pPr>
            <a:r>
              <a:rPr lang="ru-RU" sz="2000" dirty="0" smtClean="0"/>
              <a:t>В середине 18 века рисование водяными красками сделалось популярным видом досуга для непрофессионалов в Англии, после публикации путевых дневников Уильяма Гилпина, которые он снабдил собственными иллюстрациями. Самым знаменитым мастером в акварели в Англии был У. Тернер, открывший огромные возможности этой техники в создании романтических образов природы.</a:t>
            </a:r>
            <a:endParaRPr lang="en-US" sz="2000" dirty="0" smtClean="0"/>
          </a:p>
          <a:p>
            <a:pPr marL="342900" indent="-342900">
              <a:buFontTx/>
              <a:buChar char="-"/>
            </a:pPr>
            <a:endParaRPr lang="ru-RU" sz="2000" dirty="0" smtClean="0"/>
          </a:p>
          <a:p>
            <a:pPr marL="342900" indent="-342900">
              <a:buFontTx/>
              <a:buChar char="-"/>
            </a:pPr>
            <a:r>
              <a:rPr lang="ru-RU" sz="2000" dirty="0" smtClean="0"/>
              <a:t>В России в первой половине 19 века подлинный взлет акварельной живописи связан с именем К. Брюллова. Художник применял разнообразную технику, писал сразу в один слой, клал краску в два-три слоя по сухой поверхности бумаги, тонкой кистью многократно прописывал детали. И другие русские художники: П. Федотов, П. Соколов, В. Садовников, В. Суриков, А. Бенуа, Л. Бакст, И. Билибин внесли большой вклад в развитие акварельной техники.</a:t>
            </a:r>
            <a:endParaRPr lang="en-US" sz="2000" dirty="0" smtClean="0"/>
          </a:p>
          <a:p>
            <a:pPr marL="342900" indent="-342900">
              <a:buFontTx/>
              <a:buChar char="-"/>
            </a:pPr>
            <a:endParaRPr lang="ru-RU" sz="2000" dirty="0" smtClean="0"/>
          </a:p>
          <a:p>
            <a:r>
              <a:rPr lang="ru-RU" sz="2000" dirty="0" smtClean="0"/>
              <a:t>- В конце 20 века в России повысился интерес к акварели, знаковым событием стало открытие специализированной школы акварели Сергея Андрияки.</a:t>
            </a:r>
            <a:endParaRPr lang="ru-RU" sz="2000" dirty="0"/>
          </a:p>
        </p:txBody>
      </p:sp>
    </p:spTree>
    <p:extLst>
      <p:ext uri="{BB962C8B-B14F-4D97-AF65-F5344CB8AC3E}">
        <p14:creationId xmlns:p14="http://schemas.microsoft.com/office/powerpoint/2010/main" val="23670870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11927" y="1025236"/>
            <a:ext cx="9014691" cy="4832092"/>
          </a:xfrm>
          <a:prstGeom prst="rect">
            <a:avLst/>
          </a:prstGeom>
          <a:noFill/>
        </p:spPr>
        <p:txBody>
          <a:bodyPr wrap="square" rtlCol="0">
            <a:spAutoFit/>
          </a:bodyPr>
          <a:lstStyle/>
          <a:p>
            <a:r>
              <a:rPr lang="ru-RU" sz="2800" i="1" dirty="0" smtClean="0"/>
              <a:t>Акварельная живопись </a:t>
            </a:r>
            <a:r>
              <a:rPr lang="ru-RU" sz="2800" dirty="0" smtClean="0"/>
              <a:t>– это живопись прозрачными красками. Сравнивая технику акварели с другими живописными техниками, следует отметить ее основные свойства : прозрачность, легкость, чистоту и интенсивность красок.</a:t>
            </a:r>
          </a:p>
          <a:p>
            <a:r>
              <a:rPr lang="ru-RU" sz="2800" dirty="0" smtClean="0"/>
              <a:t>Эти ее свойства обусловливаются прежде всего тем, что наносимые на бумагу слои краски ложатся тонким слоем, а потому прозрачны для проникающих через них лучей света. Отраженный от белой бумаги свет, окрашенный чистым цветом краски, воспринимается по всей его чистоте и силе.</a:t>
            </a:r>
            <a:endParaRPr lang="ru-RU" sz="2800" dirty="0"/>
          </a:p>
        </p:txBody>
      </p:sp>
    </p:spTree>
    <p:extLst>
      <p:ext uri="{BB962C8B-B14F-4D97-AF65-F5344CB8AC3E}">
        <p14:creationId xmlns:p14="http://schemas.microsoft.com/office/powerpoint/2010/main" val="3230371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380" y="279925"/>
            <a:ext cx="9892044" cy="610737"/>
          </a:xfrm>
          <a:ln/>
        </p:spPr>
        <p:style>
          <a:lnRef idx="0">
            <a:schemeClr val="accent5"/>
          </a:lnRef>
          <a:fillRef idx="3">
            <a:schemeClr val="accent5"/>
          </a:fillRef>
          <a:effectRef idx="3">
            <a:schemeClr val="accent5"/>
          </a:effectRef>
          <a:fontRef idx="minor">
            <a:schemeClr val="lt1"/>
          </a:fontRef>
        </p:style>
        <p:txBody>
          <a:bodyPr>
            <a:noAutofit/>
          </a:bodyPr>
          <a:lstStyle/>
          <a:p>
            <a:r>
              <a:rPr lang="ru-RU" sz="3600" dirty="0" smtClean="0"/>
              <a:t>Что такое акварельные краски?</a:t>
            </a:r>
            <a:endParaRPr lang="ru-RU" sz="3600" dirty="0"/>
          </a:p>
        </p:txBody>
      </p:sp>
      <p:sp>
        <p:nvSpPr>
          <p:cNvPr id="4" name="Текст 3"/>
          <p:cNvSpPr>
            <a:spLocks noGrp="1"/>
          </p:cNvSpPr>
          <p:nvPr>
            <p:ph type="body" sz="half" idx="2"/>
          </p:nvPr>
        </p:nvSpPr>
        <p:spPr>
          <a:xfrm>
            <a:off x="557450" y="890662"/>
            <a:ext cx="4141645" cy="5619320"/>
          </a:xfrm>
        </p:spPr>
        <p:txBody>
          <a:bodyPr>
            <a:noAutofit/>
          </a:bodyPr>
          <a:lstStyle/>
          <a:p>
            <a:r>
              <a:rPr lang="ru-RU" sz="3200" dirty="0" smtClean="0">
                <a:solidFill>
                  <a:schemeClr val="tx1"/>
                </a:solidFill>
              </a:rPr>
              <a:t>«Акварельные краски от слова «аква» - вода, т.е. водяные краски, они очень любят воду. Они могут быть как насыщенными, так и прозрачными. Белым цветом в акварельных </a:t>
            </a:r>
            <a:r>
              <a:rPr lang="ru-RU" sz="2800" dirty="0" smtClean="0"/>
              <a:t>красках является белая бумага и вода».</a:t>
            </a:r>
            <a:endParaRPr lang="ru-RU" sz="2800" dirty="0"/>
          </a:p>
        </p:txBody>
      </p:sp>
      <p:pic>
        <p:nvPicPr>
          <p:cNvPr id="7" name="Объект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772025" y="1048392"/>
            <a:ext cx="6898750" cy="5174062"/>
          </a:xfrm>
        </p:spPr>
      </p:pic>
    </p:spTree>
    <p:extLst>
      <p:ext uri="{BB962C8B-B14F-4D97-AF65-F5344CB8AC3E}">
        <p14:creationId xmlns:p14="http://schemas.microsoft.com/office/powerpoint/2010/main" val="19947722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01003" y="259307"/>
            <a:ext cx="10235821" cy="3108543"/>
          </a:xfrm>
          <a:prstGeom prst="rect">
            <a:avLst/>
          </a:prstGeom>
          <a:noFill/>
        </p:spPr>
        <p:txBody>
          <a:bodyPr wrap="square" rtlCol="0">
            <a:spAutoFit/>
          </a:bodyPr>
          <a:lstStyle/>
          <a:p>
            <a:r>
              <a:rPr lang="ru-RU" sz="2800" dirty="0" smtClean="0"/>
              <a:t>Акварельные краски состоят из пигмента и связующего вещества (водорастворимые сложные углеводы: растительный клей, декстрин, натуральный гуммиарабик с добавлением глицерина, сахара или мёда), они разводятся водой и легко смываются. При растворении в воде образуют прозрачную взвесь тонкого пигмента, и позволяют за счёт этого создавать эффект лёгкости, воздушности и тонких цветовых переходов.</a:t>
            </a:r>
            <a:endParaRPr lang="ru-RU" sz="2800"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7105" y="3367850"/>
            <a:ext cx="5982268" cy="3365026"/>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09028" y="3369860"/>
            <a:ext cx="3488140" cy="3488140"/>
          </a:xfrm>
          <a:prstGeom prst="rect">
            <a:avLst/>
          </a:prstGeom>
        </p:spPr>
      </p:pic>
    </p:spTree>
    <p:extLst>
      <p:ext uri="{BB962C8B-B14F-4D97-AF65-F5344CB8AC3E}">
        <p14:creationId xmlns:p14="http://schemas.microsoft.com/office/powerpoint/2010/main" val="11104103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765577" y="627797"/>
            <a:ext cx="3664423" cy="643936"/>
          </a:xfrm>
        </p:spPr>
        <p:txBody>
          <a:bodyPr>
            <a:noAutofit/>
          </a:bodyPr>
          <a:lstStyle/>
          <a:p>
            <a:r>
              <a:rPr lang="ru-RU" sz="3200" dirty="0" smtClean="0"/>
              <a:t>Акварельная бумага</a:t>
            </a:r>
            <a:endParaRPr lang="ru-RU" sz="3200" dirty="0"/>
          </a:p>
        </p:txBody>
      </p:sp>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5993" y="132188"/>
            <a:ext cx="6331661" cy="3047740"/>
          </a:xfrm>
        </p:spPr>
      </p:pic>
      <p:sp>
        <p:nvSpPr>
          <p:cNvPr id="4" name="Текст 3"/>
          <p:cNvSpPr>
            <a:spLocks noGrp="1"/>
          </p:cNvSpPr>
          <p:nvPr>
            <p:ph type="body" sz="half" idx="2"/>
          </p:nvPr>
        </p:nvSpPr>
        <p:spPr>
          <a:xfrm>
            <a:off x="7342497" y="1271733"/>
            <a:ext cx="4722124" cy="5313311"/>
          </a:xfrm>
        </p:spPr>
        <p:style>
          <a:lnRef idx="1">
            <a:schemeClr val="accent1"/>
          </a:lnRef>
          <a:fillRef idx="3">
            <a:schemeClr val="accent1"/>
          </a:fillRef>
          <a:effectRef idx="2">
            <a:schemeClr val="accent1"/>
          </a:effectRef>
          <a:fontRef idx="minor">
            <a:schemeClr val="lt1"/>
          </a:fontRef>
        </p:style>
        <p:txBody>
          <a:bodyPr>
            <a:normAutofit fontScale="92500"/>
          </a:bodyPr>
          <a:lstStyle/>
          <a:p>
            <a:r>
              <a:rPr lang="ru-RU" dirty="0">
                <a:solidFill>
                  <a:schemeClr val="tx1"/>
                </a:solidFill>
              </a:rPr>
              <a:t>Бумага, предназначенная для акварели, должна быть слегка шероховатой (зернистой). Количество зерна и его плотность, а также размер, определяется производителем бумаги, для разных техник предпочтительны разные виды зернистости, а при работе с очень маленькими деталями (как например архитектурная или ботаническая живопись), зернистость не уместна и чаще используют бумагу с крупными волокнами или ватман. При смачивании бумаги вода должна равномерно и не слишком быстро впитываться по всей поверхности. Большей популярностью пользуется сорт, называемый ватманом. Бумага для акварели бывает из разных материалов: хлопковая, целлюлозная, смешанная (состоит из разных материалов), скорлупа и т. д. Каждая из бумаг несёт в себе определённые свойства необходимые для создания нужного эффекта (по-разному держит и впитывает воду, разная степень размывания, возможность делать отмывки и далее).</a:t>
            </a:r>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993" y="3179928"/>
            <a:ext cx="6331661" cy="3405116"/>
          </a:xfrm>
          <a:prstGeom prst="rect">
            <a:avLst/>
          </a:prstGeom>
        </p:spPr>
      </p:pic>
    </p:spTree>
    <p:extLst>
      <p:ext uri="{BB962C8B-B14F-4D97-AF65-F5344CB8AC3E}">
        <p14:creationId xmlns:p14="http://schemas.microsoft.com/office/powerpoint/2010/main" val="18802197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Техники акварелью</a:t>
            </a:r>
            <a:endParaRPr lang="ru-RU" dirty="0"/>
          </a:p>
        </p:txBody>
      </p:sp>
      <p:sp>
        <p:nvSpPr>
          <p:cNvPr id="3" name="Объект 2"/>
          <p:cNvSpPr>
            <a:spLocks noGrp="1"/>
          </p:cNvSpPr>
          <p:nvPr>
            <p:ph sz="half" idx="1"/>
          </p:nvPr>
        </p:nvSpPr>
        <p:spPr>
          <a:xfrm>
            <a:off x="1251678" y="1385248"/>
            <a:ext cx="4800600" cy="3619500"/>
          </a:xfrm>
        </p:spPr>
        <p:txBody>
          <a:bodyPr/>
          <a:lstStyle/>
          <a:p>
            <a:r>
              <a:rPr lang="ru-RU" dirty="0"/>
              <a:t>Однослойная акварель «по-сухому».</a:t>
            </a:r>
          </a:p>
        </p:txBody>
      </p:sp>
      <p:sp>
        <p:nvSpPr>
          <p:cNvPr id="4" name="Объект 3"/>
          <p:cNvSpPr>
            <a:spLocks noGrp="1"/>
          </p:cNvSpPr>
          <p:nvPr>
            <p:ph sz="half" idx="2"/>
          </p:nvPr>
        </p:nvSpPr>
        <p:spPr>
          <a:xfrm>
            <a:off x="6629400" y="1385248"/>
            <a:ext cx="4800600" cy="3619500"/>
          </a:xfrm>
        </p:spPr>
        <p:txBody>
          <a:bodyPr/>
          <a:lstStyle/>
          <a:p>
            <a:r>
              <a:rPr lang="ru-RU" dirty="0"/>
              <a:t>Многослойная акварель (</a:t>
            </a:r>
            <a:r>
              <a:rPr lang="ru-RU" dirty="0" smtClean="0"/>
              <a:t>лессировка)</a:t>
            </a:r>
            <a:endParaRPr lang="ru-RU"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3967" y="2063270"/>
            <a:ext cx="4779267" cy="3273005"/>
          </a:xfrm>
          <a:prstGeom prst="rect">
            <a:avLst/>
          </a:prstGeom>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3832" y="2063270"/>
            <a:ext cx="4588731" cy="3273005"/>
          </a:xfrm>
          <a:prstGeom prst="rect">
            <a:avLst/>
          </a:prstGeom>
        </p:spPr>
      </p:pic>
    </p:spTree>
    <p:extLst>
      <p:ext uri="{BB962C8B-B14F-4D97-AF65-F5344CB8AC3E}">
        <p14:creationId xmlns:p14="http://schemas.microsoft.com/office/powerpoint/2010/main" val="32991312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24132" y="0"/>
            <a:ext cx="10178322" cy="1492132"/>
          </a:xfrm>
        </p:spPr>
        <p:txBody>
          <a:bodyPr>
            <a:normAutofit fontScale="90000"/>
          </a:bodyPr>
          <a:lstStyle/>
          <a:p>
            <a:r>
              <a:rPr lang="ru-RU" dirty="0"/>
              <a:t>Однослойная акварель «по-сухому».</a:t>
            </a:r>
            <a:br>
              <a:rPr lang="ru-RU" dirty="0"/>
            </a:br>
            <a:endParaRPr lang="ru-RU"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31064" y="746066"/>
            <a:ext cx="7439948" cy="5627408"/>
          </a:xfrm>
        </p:spPr>
      </p:pic>
      <p:sp>
        <p:nvSpPr>
          <p:cNvPr id="5" name="TextBox 4"/>
          <p:cNvSpPr txBox="1"/>
          <p:nvPr/>
        </p:nvSpPr>
        <p:spPr>
          <a:xfrm>
            <a:off x="223088" y="1295161"/>
            <a:ext cx="4107976" cy="5078313"/>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ru-RU" dirty="0" smtClean="0"/>
              <a:t>Как видно из названия, в данном случае работа пишется одним слоем по сухому листу и, как правило, в одно-два касания. Это позволяет сохранить чистоту цветов на изображении. По мере необходимости можно «включить» краску другого оттенка или цвета в нанесенный, но еще не высохший слой.</a:t>
            </a:r>
          </a:p>
          <a:p>
            <a:r>
              <a:rPr lang="ru-RU" dirty="0" smtClean="0"/>
              <a:t>Однослойный метод сухим-по-сухому более прозрачен и воздушен, чем лессировка, но не имеет красоты мокрых переливов, достигаемых техникой A la Prima. Однако в отличие от последней, без особых сложностей позволяет выполнять мазки нужной формы и тональности, обеспечивать необходимый контроль над краской</a:t>
            </a:r>
            <a:endParaRPr lang="ru-RU" dirty="0"/>
          </a:p>
        </p:txBody>
      </p:sp>
    </p:spTree>
    <p:extLst>
      <p:ext uri="{BB962C8B-B14F-4D97-AF65-F5344CB8AC3E}">
        <p14:creationId xmlns:p14="http://schemas.microsoft.com/office/powerpoint/2010/main" val="12818677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Многослойная акварель (лессировка)</a:t>
            </a:r>
            <a:br>
              <a:rPr lang="ru-RU" dirty="0"/>
            </a:br>
            <a:endParaRPr lang="ru-RU"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73969" y="1030406"/>
            <a:ext cx="4580992" cy="2954740"/>
          </a:xfrm>
        </p:spPr>
      </p:pic>
      <p:sp>
        <p:nvSpPr>
          <p:cNvPr id="5" name="TextBox 4"/>
          <p:cNvSpPr txBox="1"/>
          <p:nvPr/>
        </p:nvSpPr>
        <p:spPr>
          <a:xfrm>
            <a:off x="545910" y="1678675"/>
            <a:ext cx="4435523" cy="452431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ru-RU" dirty="0" smtClean="0"/>
              <a:t>Лессировками называется способ нанесения акварели прозрачными мазками (как правило, более темные поверх более светлых), один слой поверх другого, при этом нижний всякий раз должен быть сухим. Таким образом, краска в разных слоях не смешивается, а работает на просвет, и цвет каждого фрагмента складывается из цветов в его слоях. При работе в этой технике можно увидеть границы мазков. Но, так как те прозрачны, это не портит живопись, а придает ей своеобразную фактуру. Мазки выполняются аккуратно, чтобы не повредить и не размыть уже высохшие живописные участки.</a:t>
            </a:r>
            <a:endParaRPr lang="ru-RU" dirty="0"/>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4991" y="3612889"/>
            <a:ext cx="4585545" cy="3060866"/>
          </a:xfrm>
          <a:prstGeom prst="rect">
            <a:avLst/>
          </a:prstGeom>
        </p:spPr>
      </p:pic>
    </p:spTree>
    <p:extLst>
      <p:ext uri="{BB962C8B-B14F-4D97-AF65-F5344CB8AC3E}">
        <p14:creationId xmlns:p14="http://schemas.microsoft.com/office/powerpoint/2010/main" val="36241906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Приемы в многослойной технике также разнообразны:</a:t>
            </a:r>
          </a:p>
        </p:txBody>
      </p:sp>
      <p:sp>
        <p:nvSpPr>
          <p:cNvPr id="3" name="TextBox 2"/>
          <p:cNvSpPr txBox="1"/>
          <p:nvPr/>
        </p:nvSpPr>
        <p:spPr>
          <a:xfrm>
            <a:off x="1251678" y="2047164"/>
            <a:ext cx="9816656" cy="4524315"/>
          </a:xfrm>
          <a:prstGeom prst="rect">
            <a:avLst/>
          </a:prstGeom>
          <a:noFill/>
        </p:spPr>
        <p:txBody>
          <a:bodyPr wrap="square" rtlCol="0">
            <a:spAutoFit/>
          </a:bodyPr>
          <a:lstStyle/>
          <a:p>
            <a:r>
              <a:rPr lang="ru-RU" sz="4800" b="1" dirty="0" smtClean="0"/>
              <a:t>• Мазки</a:t>
            </a:r>
          </a:p>
          <a:p>
            <a:r>
              <a:rPr lang="ru-RU" sz="4800" b="1" dirty="0" smtClean="0"/>
              <a:t>• Заливка </a:t>
            </a:r>
          </a:p>
          <a:p>
            <a:r>
              <a:rPr lang="ru-RU" sz="4800" b="1" dirty="0" smtClean="0"/>
              <a:t>•</a:t>
            </a:r>
            <a:r>
              <a:rPr lang="ru-RU" sz="4800" b="1" dirty="0"/>
              <a:t> </a:t>
            </a:r>
            <a:r>
              <a:rPr lang="ru-RU" sz="4800" b="1" dirty="0" smtClean="0"/>
              <a:t>Отмывка </a:t>
            </a:r>
          </a:p>
          <a:p>
            <a:r>
              <a:rPr lang="ru-RU" sz="4800" b="1" dirty="0" smtClean="0"/>
              <a:t>•</a:t>
            </a:r>
            <a:r>
              <a:rPr lang="ru-RU" sz="4800" b="1" dirty="0"/>
              <a:t> </a:t>
            </a:r>
            <a:r>
              <a:rPr lang="ru-RU" sz="4800" b="1" dirty="0" smtClean="0"/>
              <a:t>Градиентная растяжка</a:t>
            </a:r>
          </a:p>
          <a:p>
            <a:r>
              <a:rPr lang="ru-RU" sz="4800" b="1" dirty="0" smtClean="0"/>
              <a:t>• Вытягивание краски </a:t>
            </a:r>
          </a:p>
          <a:p>
            <a:r>
              <a:rPr lang="ru-RU" sz="4800" b="1" dirty="0" smtClean="0"/>
              <a:t>• Резерваж</a:t>
            </a:r>
            <a:endParaRPr lang="ru-RU" sz="4800" b="1" dirty="0"/>
          </a:p>
        </p:txBody>
      </p:sp>
    </p:spTree>
    <p:extLst>
      <p:ext uri="{BB962C8B-B14F-4D97-AF65-F5344CB8AC3E}">
        <p14:creationId xmlns:p14="http://schemas.microsoft.com/office/powerpoint/2010/main" val="23241973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32764" y="245660"/>
            <a:ext cx="10044752" cy="6186309"/>
          </a:xfrm>
          <a:prstGeom prst="rect">
            <a:avLst/>
          </a:prstGeom>
          <a:noFill/>
        </p:spPr>
        <p:txBody>
          <a:bodyPr wrap="square" rtlCol="0">
            <a:spAutoFit/>
          </a:bodyPr>
          <a:lstStyle/>
          <a:p>
            <a:r>
              <a:rPr lang="ru-RU" b="1" u="sng" dirty="0" smtClean="0"/>
              <a:t>Мазки</a:t>
            </a:r>
          </a:p>
          <a:p>
            <a:r>
              <a:rPr lang="ru-RU" dirty="0" smtClean="0"/>
              <a:t>Акварельная живопись более текуча, так как в ней используется много воды, поэтому мазки, как таковые, не являются ее основным приемом. Однако при помощи мазков можно добиться большей динамики в работе, а также выработать свой определенный узнаваемый стиль.</a:t>
            </a:r>
          </a:p>
          <a:p>
            <a:r>
              <a:rPr lang="ru-RU" dirty="0" smtClean="0"/>
              <a:t>При выполнении мазка кисть с пигментом ставится в нужную точку и совершается движение в нужную вам сторону с нужным нажимом, после чего кисть отрывается от бумаги.</a:t>
            </a:r>
          </a:p>
          <a:p>
            <a:r>
              <a:rPr lang="ru-RU" dirty="0" smtClean="0"/>
              <a:t>Стоит понимать, что максимальный эффект от мазка будет в том случае, если вы работаете с сухой бумагой или со слегка увлажненной, тогда мазки будут выразительнее. Чем суше кисть, тем больше пробелов остается на бумаге. Подобным приемом хорошо выписывать поврежденную поверхность стен (отвалившуюся штукатурку, разрушенную кладку), блики на воде или металлических крышах домов, проблески солнца в листве.</a:t>
            </a:r>
          </a:p>
          <a:p>
            <a:r>
              <a:rPr lang="ru-RU" dirty="0" smtClean="0"/>
              <a:t>Для мазков можно использовать кисти с разным сечением, все они дают разную структуру и форму мазка.</a:t>
            </a:r>
          </a:p>
          <a:p>
            <a:endParaRPr lang="ru-RU" dirty="0" smtClean="0"/>
          </a:p>
          <a:p>
            <a:r>
              <a:rPr lang="ru-RU" b="1" u="sng" dirty="0" smtClean="0"/>
              <a:t>Заливка</a:t>
            </a:r>
          </a:p>
          <a:p>
            <a:r>
              <a:rPr lang="ru-RU" dirty="0" smtClean="0"/>
              <a:t>Заливка обычно используется в масштабных работах, чтобы закрасить максимально большую площадь бумаги. Заливка делается в «мокрой» технике. Лист бумаги, располагающийся под наклоном, смачивается водой при помощи флейца, на мягкую кисть набирается краска и проводится мазок от начала листа до его конца. Затем на кисть вновь набирается краска (возможно другого цвета) и проводится следующий мазок, частично перекрывающий предыдущий. Это позволяет делать равномерный фон с плавным переходом от цвета к цвету. Обычно заливкой рисуют небо.</a:t>
            </a:r>
          </a:p>
        </p:txBody>
      </p:sp>
    </p:spTree>
    <p:extLst>
      <p:ext uri="{BB962C8B-B14F-4D97-AF65-F5344CB8AC3E}">
        <p14:creationId xmlns:p14="http://schemas.microsoft.com/office/powerpoint/2010/main" val="28947920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82639" y="764275"/>
            <a:ext cx="10536072" cy="5355312"/>
          </a:xfrm>
          <a:prstGeom prst="rect">
            <a:avLst/>
          </a:prstGeom>
          <a:noFill/>
        </p:spPr>
        <p:txBody>
          <a:bodyPr wrap="square" rtlCol="0">
            <a:spAutoFit/>
          </a:bodyPr>
          <a:lstStyle/>
          <a:p>
            <a:r>
              <a:rPr lang="ru-RU" dirty="0" smtClean="0"/>
              <a:t>•	</a:t>
            </a:r>
            <a:r>
              <a:rPr lang="ru-RU" b="1" u="sng" dirty="0" smtClean="0"/>
              <a:t> Отмывка </a:t>
            </a:r>
            <a:r>
              <a:rPr lang="ru-RU" dirty="0" smtClean="0"/>
              <a:t>– нанесение не более трех слоев краски, один на другой после высыхания для усиления полутонов, прописывания деталей и теней. Таким образом достигается общий тон. прием акварельной живописи, при котором используется сильно разбавленная водой краска - ею начинают писать прозрачные слои, неоднократно проходя те места, которые должны быть темнее. Общий тон каждого из участков изображения в итоге достигается путем повторных наложений этих слоев, при чем каждый из них наносится только после полного высыхания предыдущего, чтобы краски не смешались между собой. При этом не рекомендуют наносить более трех слоев краски, чтобы не появилась грязь. Поэтому чаще всего второй пропиской усиливают цвета полутонов, а третьей насыщают цвет теней и вводят детали. По сути, отмывка представляет собой многократную заливку одного тона на другой раствором одной концентрации. Чаще всего этот прием применяется архитекторами и дизайнерами, поскольку обычный чертеж не дает зрителю наглядного представления о форме и цвете постройки. Кроме того, работая цветом, архитектор находит наилучшее сочетание материала для восприятия задуманного, уточняет тональные отношения, достигает выразительного силуэтного и объемного решения проекта.</a:t>
            </a:r>
          </a:p>
          <a:p>
            <a:r>
              <a:rPr lang="ru-RU" dirty="0" smtClean="0"/>
              <a:t>•	</a:t>
            </a:r>
            <a:r>
              <a:rPr lang="ru-RU" b="1" u="sng" dirty="0" smtClean="0"/>
              <a:t> Градиентная растяжка </a:t>
            </a:r>
            <a:r>
              <a:rPr lang="ru-RU" dirty="0" smtClean="0"/>
              <a:t>– мазки плавно переходят друг в друга, каждый следующий светлее предыдущего. Это делается при радужном переходе цветов. серия последовательных плавно переходящих друг в друга мазков, при которой каждый последующий является более светлым по тону, чем предыдущий. Кроме того, иногда так же называют плавный переход от одного цвета к другому.</a:t>
            </a:r>
          </a:p>
          <a:p>
            <a:endParaRPr lang="ru-RU" dirty="0"/>
          </a:p>
        </p:txBody>
      </p:sp>
    </p:spTree>
    <p:extLst>
      <p:ext uri="{BB962C8B-B14F-4D97-AF65-F5344CB8AC3E}">
        <p14:creationId xmlns:p14="http://schemas.microsoft.com/office/powerpoint/2010/main" val="29506096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60060" y="1569492"/>
            <a:ext cx="10563367" cy="3416320"/>
          </a:xfrm>
          <a:prstGeom prst="rect">
            <a:avLst/>
          </a:prstGeom>
          <a:noFill/>
        </p:spPr>
        <p:txBody>
          <a:bodyPr wrap="square" rtlCol="0">
            <a:spAutoFit/>
          </a:bodyPr>
          <a:lstStyle/>
          <a:p>
            <a:r>
              <a:rPr lang="ru-RU" dirty="0" smtClean="0"/>
              <a:t>•	Часто в акварели применятся такой метод, как «вытягивание» краски. К еще влажному живописному слою аккуратно прикладывается чистая отжатая кисть, волос которой впитывает в себя часть пигмента с бумаги, делая в нужном месте тон мазка светлее. Лучше всего краска вытягивается при письме «</a:t>
            </a:r>
            <a:r>
              <a:rPr lang="ru-RU" dirty="0" err="1" smtClean="0"/>
              <a:t>по-мокрому</a:t>
            </a:r>
            <a:r>
              <a:rPr lang="ru-RU" dirty="0" smtClean="0"/>
              <a:t>», так как поверхность еще влажная и пигмент держит слабо. Если же мазок уже высох, его можно аккуратно смочить чистой мокрой кистью, после чего «вытягивать» краску до нужного тона. Однако по сухой бумаге этот метод менее действенен.</a:t>
            </a:r>
          </a:p>
          <a:p>
            <a:r>
              <a:rPr lang="ru-RU" dirty="0" smtClean="0"/>
              <a:t>•	 </a:t>
            </a:r>
            <a:r>
              <a:rPr lang="ru-RU" b="1" u="sng" dirty="0" smtClean="0"/>
              <a:t>Вытягивание краски </a:t>
            </a:r>
            <a:r>
              <a:rPr lang="ru-RU" dirty="0" smtClean="0"/>
              <a:t>– чистая сухая кисть делает тон мазка светлее, проходит по бумаге, собирая лишний пигмент.</a:t>
            </a:r>
          </a:p>
          <a:p>
            <a:r>
              <a:rPr lang="ru-RU" dirty="0" smtClean="0"/>
              <a:t>•	</a:t>
            </a:r>
            <a:r>
              <a:rPr lang="ru-RU" b="1" u="sng" dirty="0" smtClean="0"/>
              <a:t> Резерваж </a:t>
            </a:r>
            <a:r>
              <a:rPr lang="ru-RU" dirty="0" smtClean="0"/>
              <a:t>– та часть листа, которую оставляют белой. это часть листа, которая сохраняется белой в процессе живописи. Настоящий акварелист соблюдает правила чистоты данной техники, отказываясь от белил. Поэтому уровень мастерства художника, помимо всего прочего, определяется умением качественно выполнить прием резерважа. Существует несколько основных способов.</a:t>
            </a:r>
            <a:endParaRPr lang="ru-RU" dirty="0"/>
          </a:p>
        </p:txBody>
      </p:sp>
    </p:spTree>
    <p:extLst>
      <p:ext uri="{BB962C8B-B14F-4D97-AF65-F5344CB8AC3E}">
        <p14:creationId xmlns:p14="http://schemas.microsoft.com/office/powerpoint/2010/main" val="28266430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42196" y="614150"/>
            <a:ext cx="9376012" cy="5262979"/>
          </a:xfrm>
          <a:prstGeom prst="rect">
            <a:avLst/>
          </a:prstGeom>
          <a:noFill/>
        </p:spPr>
        <p:txBody>
          <a:bodyPr wrap="square" rtlCol="0">
            <a:spAutoFit/>
          </a:bodyPr>
          <a:lstStyle/>
          <a:p>
            <a:r>
              <a:rPr lang="ru-RU" sz="4400" b="1" dirty="0" smtClean="0"/>
              <a:t>У художника имеется выбор из существующих техник рисунка акварель.:</a:t>
            </a:r>
          </a:p>
          <a:p>
            <a:endParaRPr lang="ru-RU" dirty="0"/>
          </a:p>
          <a:p>
            <a:pPr marL="457200" indent="-457200">
              <a:buFont typeface="Arial" panose="020B0604020202020204" pitchFamily="34" charset="0"/>
              <a:buChar char="•"/>
            </a:pPr>
            <a:r>
              <a:rPr lang="ru-RU" sz="2800" dirty="0" smtClean="0"/>
              <a:t>Акварель по-сухому (итальянская акварель)</a:t>
            </a:r>
          </a:p>
          <a:p>
            <a:pPr marL="457200" indent="-457200">
              <a:buFont typeface="Arial" panose="020B0604020202020204" pitchFamily="34" charset="0"/>
              <a:buChar char="•"/>
            </a:pPr>
            <a:endParaRPr lang="ru-RU" sz="2800" dirty="0" smtClean="0"/>
          </a:p>
          <a:p>
            <a:pPr marL="457200" indent="-457200">
              <a:buFont typeface="Arial" panose="020B0604020202020204" pitchFamily="34" charset="0"/>
              <a:buChar char="•"/>
            </a:pPr>
            <a:r>
              <a:rPr lang="ru-RU" sz="2800" dirty="0" smtClean="0"/>
              <a:t>Акварель по-мокрому (английская акварель)</a:t>
            </a:r>
          </a:p>
          <a:p>
            <a:pPr marL="457200" indent="-457200">
              <a:buFont typeface="Arial" panose="020B0604020202020204" pitchFamily="34" charset="0"/>
              <a:buChar char="•"/>
            </a:pPr>
            <a:endParaRPr lang="ru-RU" sz="2800" dirty="0" smtClean="0"/>
          </a:p>
          <a:p>
            <a:pPr marL="457200" indent="-457200">
              <a:buFont typeface="Arial" panose="020B0604020202020204" pitchFamily="34" charset="0"/>
              <a:buChar char="•"/>
            </a:pPr>
            <a:r>
              <a:rPr lang="ru-RU" sz="2800" dirty="0" smtClean="0"/>
              <a:t>Комбинированная (смешанная) техника</a:t>
            </a:r>
          </a:p>
          <a:p>
            <a:pPr marL="457200" indent="-457200">
              <a:buFont typeface="Arial" panose="020B0604020202020204" pitchFamily="34" charset="0"/>
              <a:buChar char="•"/>
            </a:pPr>
            <a:endParaRPr lang="ru-RU" sz="2800" dirty="0" smtClean="0"/>
          </a:p>
          <a:p>
            <a:pPr marL="342900" indent="-342900">
              <a:buAutoNum type="arabicPeriod"/>
            </a:pPr>
            <a:endParaRPr lang="ru-RU" dirty="0"/>
          </a:p>
        </p:txBody>
      </p:sp>
    </p:spTree>
    <p:extLst>
      <p:ext uri="{BB962C8B-B14F-4D97-AF65-F5344CB8AC3E}">
        <p14:creationId xmlns:p14="http://schemas.microsoft.com/office/powerpoint/2010/main" val="742312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Grp="1" noChangeAspect="1"/>
          </p:cNvPicPr>
          <p:nvPr>
            <p:ph type="pic" idx="1"/>
          </p:nvPr>
        </p:nvPicPr>
        <p:blipFill>
          <a:blip r:embed="rId2">
            <a:extLst>
              <a:ext uri="{28A0092B-C50C-407E-A947-70E740481C1C}">
                <a14:useLocalDpi xmlns:a14="http://schemas.microsoft.com/office/drawing/2010/main" val="0"/>
              </a:ext>
            </a:extLst>
          </a:blip>
          <a:srcRect l="12524" r="12524"/>
          <a:stretch>
            <a:fillRect/>
          </a:stretch>
        </p:blipFill>
        <p:spPr>
          <a:xfrm>
            <a:off x="228873" y="286604"/>
            <a:ext cx="6731485" cy="6276118"/>
          </a:xfrm>
        </p:spPr>
      </p:pic>
      <p:sp>
        <p:nvSpPr>
          <p:cNvPr id="3" name="Заголовок 2"/>
          <p:cNvSpPr>
            <a:spLocks noGrp="1"/>
          </p:cNvSpPr>
          <p:nvPr>
            <p:ph type="title"/>
          </p:nvPr>
        </p:nvSpPr>
        <p:spPr>
          <a:xfrm>
            <a:off x="7639049" y="191069"/>
            <a:ext cx="4316390" cy="1419367"/>
          </a:xfrm>
        </p:spPr>
        <p:style>
          <a:lnRef idx="2">
            <a:schemeClr val="accent6">
              <a:shade val="50000"/>
            </a:schemeClr>
          </a:lnRef>
          <a:fillRef idx="1">
            <a:schemeClr val="accent6"/>
          </a:fillRef>
          <a:effectRef idx="0">
            <a:schemeClr val="accent6"/>
          </a:effectRef>
          <a:fontRef idx="minor">
            <a:schemeClr val="lt1"/>
          </a:fontRef>
        </p:style>
        <p:txBody>
          <a:bodyPr>
            <a:normAutofit fontScale="90000"/>
          </a:bodyPr>
          <a:lstStyle/>
          <a:p>
            <a:r>
              <a:rPr lang="ru-RU" sz="2700" dirty="0"/>
              <a:t>Акварель по-сухому (итальянская акварель)</a:t>
            </a:r>
            <a:r>
              <a:rPr lang="ru-RU" dirty="0"/>
              <a:t/>
            </a:r>
            <a:br>
              <a:rPr lang="ru-RU" dirty="0"/>
            </a:br>
            <a:endParaRPr lang="ru-RU" dirty="0"/>
          </a:p>
        </p:txBody>
      </p:sp>
      <p:sp>
        <p:nvSpPr>
          <p:cNvPr id="4" name="Текст 3"/>
          <p:cNvSpPr>
            <a:spLocks noGrp="1"/>
          </p:cNvSpPr>
          <p:nvPr>
            <p:ph type="body" sz="half" idx="2"/>
          </p:nvPr>
        </p:nvSpPr>
        <p:spPr>
          <a:xfrm>
            <a:off x="7639049" y="1801504"/>
            <a:ext cx="4316390" cy="4858603"/>
          </a:xfrm>
        </p:spPr>
        <p:txBody>
          <a:bodyPr/>
          <a:lstStyle/>
          <a:p>
            <a:r>
              <a:rPr lang="ru-RU" dirty="0"/>
              <a:t>«Сухие» техники предполагают нанесение краски на сухой лист бумаги, они хороши тем, что позволяют писать работу с перерывами, возвращаясь к ней по мере необходимости. Тут тоже имеются однослойные и многослойные техники. Однослойные позволяют добиться в работах большей четкости, легкости и воздушности, однако требуют повышенного внимания к составлению цветовой гаммы. Исправить неверно подобранный цвет будет сложно, так как на работу наносится максимум 2 слоя. Многослойные «сухие» техники применяются там, где требуется не только подчеркнуть игру цвета и тени, но и показать их максимальную реалистичность.</a:t>
            </a:r>
          </a:p>
        </p:txBody>
      </p:sp>
    </p:spTree>
    <p:extLst>
      <p:ext uri="{BB962C8B-B14F-4D97-AF65-F5344CB8AC3E}">
        <p14:creationId xmlns:p14="http://schemas.microsoft.com/office/powerpoint/2010/main" val="30007137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Grp="1" noChangeAspect="1"/>
          </p:cNvPicPr>
          <p:nvPr>
            <p:ph type="pic" idx="1"/>
          </p:nvPr>
        </p:nvPicPr>
        <p:blipFill>
          <a:blip r:embed="rId2">
            <a:extLst>
              <a:ext uri="{28A0092B-C50C-407E-A947-70E740481C1C}">
                <a14:useLocalDpi xmlns:a14="http://schemas.microsoft.com/office/drawing/2010/main" val="0"/>
              </a:ext>
            </a:extLst>
          </a:blip>
          <a:srcRect l="7030" r="7030"/>
          <a:stretch>
            <a:fillRect/>
          </a:stretch>
        </p:blipFill>
        <p:spPr>
          <a:xfrm>
            <a:off x="283464" y="300251"/>
            <a:ext cx="6881611" cy="6416088"/>
          </a:xfrm>
        </p:spPr>
      </p:pic>
      <p:sp>
        <p:nvSpPr>
          <p:cNvPr id="3" name="Заголовок 2"/>
          <p:cNvSpPr>
            <a:spLocks noGrp="1"/>
          </p:cNvSpPr>
          <p:nvPr>
            <p:ph type="title"/>
          </p:nvPr>
        </p:nvSpPr>
        <p:spPr>
          <a:xfrm>
            <a:off x="7451678" y="150125"/>
            <a:ext cx="4585647" cy="1591211"/>
          </a:xfrm>
        </p:spPr>
        <p:style>
          <a:lnRef idx="2">
            <a:schemeClr val="accent6">
              <a:shade val="50000"/>
            </a:schemeClr>
          </a:lnRef>
          <a:fillRef idx="1">
            <a:schemeClr val="accent6"/>
          </a:fillRef>
          <a:effectRef idx="0">
            <a:schemeClr val="accent6"/>
          </a:effectRef>
          <a:fontRef idx="minor">
            <a:schemeClr val="lt1"/>
          </a:fontRef>
        </p:style>
        <p:txBody>
          <a:bodyPr>
            <a:normAutofit fontScale="90000"/>
          </a:bodyPr>
          <a:lstStyle/>
          <a:p>
            <a:r>
              <a:rPr lang="ru-RU" sz="2700" dirty="0"/>
              <a:t>Акварель по-мокрому (английская акварель)</a:t>
            </a:r>
            <a:r>
              <a:rPr lang="ru-RU" dirty="0"/>
              <a:t/>
            </a:r>
            <a:br>
              <a:rPr lang="ru-RU" dirty="0"/>
            </a:br>
            <a:endParaRPr lang="ru-RU" dirty="0"/>
          </a:p>
        </p:txBody>
      </p:sp>
      <p:sp>
        <p:nvSpPr>
          <p:cNvPr id="4" name="Текст 3"/>
          <p:cNvSpPr>
            <a:spLocks noGrp="1"/>
          </p:cNvSpPr>
          <p:nvPr>
            <p:ph type="body" sz="half" idx="2"/>
          </p:nvPr>
        </p:nvSpPr>
        <p:spPr>
          <a:xfrm>
            <a:off x="7763727" y="1891461"/>
            <a:ext cx="4148920" cy="4577579"/>
          </a:xfrm>
        </p:spPr>
        <p:txBody>
          <a:bodyPr>
            <a:normAutofit fontScale="92500" lnSpcReduction="10000"/>
          </a:bodyPr>
          <a:lstStyle/>
          <a:p>
            <a:r>
              <a:rPr lang="ru-RU" dirty="0">
                <a:solidFill>
                  <a:schemeClr val="bg1"/>
                </a:solidFill>
              </a:rPr>
              <a:t>Английская акварель предполагает предварительное смачивание листа водой. Для этого лист всегда крепится на планшете, иначе его поведет. Контуры объектов в этой технике расплывчаты, воздушны и плавно перетекают друг в друга. Четкости в работе «по-сырому» добиться невозможно, поэтому завершающие штрихи пишутся уже по подсохшему листу.  При всей кажущейся легкости – смачивай лист и наноси краски – эта техника достаточно сложна.</a:t>
            </a:r>
          </a:p>
          <a:p>
            <a:r>
              <a:rPr lang="ru-RU" dirty="0" smtClean="0">
                <a:solidFill>
                  <a:schemeClr val="bg1"/>
                </a:solidFill>
              </a:rPr>
              <a:t>Дело </a:t>
            </a:r>
            <a:r>
              <a:rPr lang="ru-RU" dirty="0">
                <a:solidFill>
                  <a:schemeClr val="bg1"/>
                </a:solidFill>
              </a:rPr>
              <a:t>в том, что наплывы краски друг на друга контролировать сложно, если положить руку на сердце, практически невозможно. Поэтому художник должен иметь четкое представление о том, как интенсивно смочить лист, сколько набрать краски и куда поставить кисть.</a:t>
            </a:r>
          </a:p>
        </p:txBody>
      </p:sp>
    </p:spTree>
    <p:extLst>
      <p:ext uri="{BB962C8B-B14F-4D97-AF65-F5344CB8AC3E}">
        <p14:creationId xmlns:p14="http://schemas.microsoft.com/office/powerpoint/2010/main" val="332899880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Grp="1" noChangeAspect="1"/>
          </p:cNvPicPr>
          <p:nvPr>
            <p:ph type="pic" idx="1"/>
          </p:nvPr>
        </p:nvPicPr>
        <p:blipFill>
          <a:blip r:embed="rId2">
            <a:extLst>
              <a:ext uri="{28A0092B-C50C-407E-A947-70E740481C1C}">
                <a14:useLocalDpi xmlns:a14="http://schemas.microsoft.com/office/drawing/2010/main" val="0"/>
              </a:ext>
            </a:extLst>
          </a:blip>
          <a:srcRect l="10990" r="10990"/>
          <a:stretch>
            <a:fillRect/>
          </a:stretch>
        </p:blipFill>
        <p:spPr>
          <a:xfrm>
            <a:off x="283465" y="204715"/>
            <a:ext cx="6922554" cy="6400801"/>
          </a:xfrm>
        </p:spPr>
      </p:pic>
      <p:sp>
        <p:nvSpPr>
          <p:cNvPr id="3" name="Заголовок 2"/>
          <p:cNvSpPr>
            <a:spLocks noGrp="1"/>
          </p:cNvSpPr>
          <p:nvPr>
            <p:ph type="title"/>
          </p:nvPr>
        </p:nvSpPr>
        <p:spPr>
          <a:xfrm>
            <a:off x="7806519" y="204716"/>
            <a:ext cx="4094329" cy="1449154"/>
          </a:xfrm>
        </p:spPr>
        <p:style>
          <a:lnRef idx="2">
            <a:schemeClr val="accent6">
              <a:shade val="50000"/>
            </a:schemeClr>
          </a:lnRef>
          <a:fillRef idx="1">
            <a:schemeClr val="accent6"/>
          </a:fillRef>
          <a:effectRef idx="0">
            <a:schemeClr val="accent6"/>
          </a:effectRef>
          <a:fontRef idx="minor">
            <a:schemeClr val="lt1"/>
          </a:fontRef>
        </p:style>
        <p:txBody>
          <a:bodyPr>
            <a:normAutofit fontScale="90000"/>
          </a:bodyPr>
          <a:lstStyle/>
          <a:p>
            <a:r>
              <a:rPr lang="ru-RU" sz="2700" dirty="0"/>
              <a:t>Комбинированная (смешанная) техника</a:t>
            </a:r>
            <a:r>
              <a:rPr lang="ru-RU" dirty="0"/>
              <a:t/>
            </a:r>
            <a:br>
              <a:rPr lang="ru-RU" dirty="0"/>
            </a:br>
            <a:endParaRPr lang="ru-RU" dirty="0"/>
          </a:p>
        </p:txBody>
      </p:sp>
      <p:sp>
        <p:nvSpPr>
          <p:cNvPr id="4" name="Текст 3"/>
          <p:cNvSpPr>
            <a:spLocks noGrp="1"/>
          </p:cNvSpPr>
          <p:nvPr>
            <p:ph type="body" sz="half" idx="2"/>
          </p:nvPr>
        </p:nvSpPr>
        <p:spPr>
          <a:xfrm>
            <a:off x="7806518" y="1653870"/>
            <a:ext cx="4094329" cy="4864180"/>
          </a:xfrm>
        </p:spPr>
        <p:txBody>
          <a:bodyPr>
            <a:noAutofit/>
          </a:bodyPr>
          <a:lstStyle/>
          <a:p>
            <a:r>
              <a:rPr lang="ru-RU" sz="1800" dirty="0"/>
              <a:t>В одной картине гармонично сочетаются как приемы «по-мокрому», так и «по-сухому». Например, первый слой краски кладется на мокрую бумагу, для создания нужной размытости заднего плана (или/и отдельных фрагментов среднего и переднего планов), а затем, после высыхания бумаги, кладутся последовательно дополнительные слои краски при детальной прорисовке элементов среднего и ближнего планов. При желании используются и другие варианты сочетаний письма по-сырому и лессировки.</a:t>
            </a:r>
          </a:p>
        </p:txBody>
      </p:sp>
    </p:spTree>
    <p:extLst>
      <p:ext uri="{BB962C8B-B14F-4D97-AF65-F5344CB8AC3E}">
        <p14:creationId xmlns:p14="http://schemas.microsoft.com/office/powerpoint/2010/main" val="26287825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201" y="191316"/>
            <a:ext cx="10178322" cy="1492132"/>
          </a:xfrm>
        </p:spPr>
        <p:txBody>
          <a:bodyPr>
            <a:normAutofit fontScale="90000"/>
          </a:bodyPr>
          <a:lstStyle/>
          <a:p>
            <a:r>
              <a:rPr lang="ru-RU" dirty="0"/>
              <a:t>Также можно совмещать красящие материалы и создавать спецэффекты:</a:t>
            </a:r>
          </a:p>
        </p:txBody>
      </p:sp>
      <p:sp>
        <p:nvSpPr>
          <p:cNvPr id="4" name="TextBox 3"/>
          <p:cNvSpPr txBox="1"/>
          <p:nvPr/>
        </p:nvSpPr>
        <p:spPr>
          <a:xfrm>
            <a:off x="1115201" y="2279176"/>
            <a:ext cx="10178322" cy="3970318"/>
          </a:xfrm>
          <a:prstGeom prst="rect">
            <a:avLst/>
          </a:prstGeom>
          <a:noFill/>
        </p:spPr>
        <p:txBody>
          <a:bodyPr wrap="square" rtlCol="0">
            <a:spAutoFit/>
          </a:bodyPr>
          <a:lstStyle/>
          <a:p>
            <a:pPr marL="285750" indent="-285750">
              <a:buFont typeface="Arial" panose="020B0604020202020204" pitchFamily="34" charset="0"/>
              <a:buChar char="•"/>
            </a:pPr>
            <a:r>
              <a:rPr lang="ru-RU" b="1" u="sng" dirty="0" smtClean="0"/>
              <a:t>Смешивание акварели с белилами</a:t>
            </a:r>
            <a:r>
              <a:rPr lang="ru-RU" dirty="0" smtClean="0"/>
              <a:t>, гуашью, акварельными карандашами, тушью, пастелью. Это уже не чистая техника, а смешанная. Что это дает? — ясность (карандаши), штрихование (пастель), отмывку (тушь), книжные иллюстрации (перо), резерваж (белила), линейные штрихи (акварельные карандаши).</a:t>
            </a:r>
          </a:p>
          <a:p>
            <a:pPr marL="285750" indent="-285750">
              <a:buFont typeface="Arial" panose="020B0604020202020204" pitchFamily="34" charset="0"/>
              <a:buChar char="•"/>
            </a:pPr>
            <a:r>
              <a:rPr lang="ru-RU" b="1" u="sng" dirty="0" smtClean="0"/>
              <a:t>Спецэффект «рисунок на смятой бумаге » </a:t>
            </a:r>
            <a:r>
              <a:rPr lang="ru-RU" dirty="0" smtClean="0"/>
              <a:t>дает удивительный эффект светотеней на сгибах бумаги.</a:t>
            </a:r>
          </a:p>
          <a:p>
            <a:pPr marL="285750" indent="-285750">
              <a:buFont typeface="Arial" panose="020B0604020202020204" pitchFamily="34" charset="0"/>
              <a:buChar char="•"/>
            </a:pPr>
            <a:r>
              <a:rPr lang="ru-RU" b="1" u="sng" dirty="0" smtClean="0"/>
              <a:t>Спецэффект с солью</a:t>
            </a:r>
            <a:r>
              <a:rPr lang="ru-RU" u="sng" dirty="0" smtClean="0"/>
              <a:t> </a:t>
            </a:r>
            <a:r>
              <a:rPr lang="ru-RU" dirty="0" smtClean="0"/>
              <a:t>: на рисунок наносятся кристаллы соли, в результате трения с бумагой появляются фантастические разводы. Подходит для рисования звездного неба или заливного луга.</a:t>
            </a:r>
          </a:p>
          <a:p>
            <a:pPr marL="285750" indent="-285750">
              <a:buFont typeface="Arial" panose="020B0604020202020204" pitchFamily="34" charset="0"/>
              <a:buChar char="•"/>
            </a:pPr>
            <a:r>
              <a:rPr lang="ru-RU" b="1" u="sng" dirty="0" smtClean="0"/>
              <a:t>Спецэффект «разбрызгивание » </a:t>
            </a:r>
            <a:r>
              <a:rPr lang="ru-RU" dirty="0" smtClean="0"/>
              <a:t>- этот эффект знаком всем 1-2-летним карапузам. Оказывается, прием разбрызгивания существует в живописи, и за него не отругают. С помощью зубной щетки наносятся мельчайшие капли краски. Подходит для написания стихий, бурь, штормов.</a:t>
            </a:r>
          </a:p>
          <a:p>
            <a:pPr marL="285750" indent="-285750">
              <a:buFont typeface="Arial" panose="020B0604020202020204" pitchFamily="34" charset="0"/>
              <a:buChar char="•"/>
            </a:pPr>
            <a:r>
              <a:rPr lang="ru-RU" b="1" u="sng" dirty="0" smtClean="0"/>
              <a:t>Акварель с чаем </a:t>
            </a:r>
            <a:r>
              <a:rPr lang="ru-RU" dirty="0" smtClean="0"/>
              <a:t>: для эффекта «</a:t>
            </a:r>
            <a:r>
              <a:rPr lang="ru-RU" dirty="0" err="1" smtClean="0"/>
              <a:t>состаривания</a:t>
            </a:r>
            <a:r>
              <a:rPr lang="ru-RU" dirty="0" smtClean="0"/>
              <a:t>» бумаги, фактурой напоминающей пергамент. Лист тонируется чайной заваркой.</a:t>
            </a:r>
            <a:endParaRPr lang="ru-RU" dirty="0"/>
          </a:p>
        </p:txBody>
      </p:sp>
    </p:spTree>
    <p:extLst>
      <p:ext uri="{BB962C8B-B14F-4D97-AF65-F5344CB8AC3E}">
        <p14:creationId xmlns:p14="http://schemas.microsoft.com/office/powerpoint/2010/main" val="30916322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4000" dirty="0" smtClean="0"/>
              <a:t>Спецэффект Смешивание </a:t>
            </a:r>
            <a:r>
              <a:rPr lang="ru-RU" sz="4000" dirty="0"/>
              <a:t>акварели с белилами, гуашью, акварельными карандашами, тушью, пастелью. </a:t>
            </a: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4531" y="2143996"/>
            <a:ext cx="6400800" cy="4507992"/>
          </a:xfrm>
          <a:prstGeom prst="rect">
            <a:avLst/>
          </a:prstGeom>
        </p:spPr>
      </p:pic>
    </p:spTree>
    <p:extLst>
      <p:ext uri="{BB962C8B-B14F-4D97-AF65-F5344CB8AC3E}">
        <p14:creationId xmlns:p14="http://schemas.microsoft.com/office/powerpoint/2010/main" val="30500003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Спецэффект «рисунок на смятой бумаге » </a:t>
            </a: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7227" y="1874517"/>
            <a:ext cx="5413612" cy="4060209"/>
          </a:xfrm>
          <a:prstGeom prst="rect">
            <a:avLst/>
          </a:prstGeom>
        </p:spPr>
      </p:pic>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40839" y="1874517"/>
            <a:ext cx="5413612" cy="4060209"/>
          </a:xfrm>
          <a:prstGeom prst="rect">
            <a:avLst/>
          </a:prstGeom>
        </p:spPr>
      </p:pic>
    </p:spTree>
    <p:extLst>
      <p:ext uri="{BB962C8B-B14F-4D97-AF65-F5344CB8AC3E}">
        <p14:creationId xmlns:p14="http://schemas.microsoft.com/office/powerpoint/2010/main" val="162120641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Спецэффект с солью </a:t>
            </a: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369" y="1501484"/>
            <a:ext cx="5531259" cy="4221471"/>
          </a:xfrm>
          <a:prstGeom prst="rect">
            <a:avLst/>
          </a:prstGeom>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2937" y="1501484"/>
            <a:ext cx="4820169" cy="4221471"/>
          </a:xfrm>
          <a:prstGeom prst="rect">
            <a:avLst/>
          </a:prstGeom>
        </p:spPr>
      </p:pic>
    </p:spTree>
    <p:extLst>
      <p:ext uri="{BB962C8B-B14F-4D97-AF65-F5344CB8AC3E}">
        <p14:creationId xmlns:p14="http://schemas.microsoft.com/office/powerpoint/2010/main" val="201658990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Спецэффект «разбрызгивание » </a:t>
            </a: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2522" y="1473959"/>
            <a:ext cx="6147961" cy="4763068"/>
          </a:xfrm>
          <a:prstGeom prst="rect">
            <a:avLst/>
          </a:prstGeom>
        </p:spPr>
      </p:pic>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39515" y="1473959"/>
            <a:ext cx="3119914" cy="4763068"/>
          </a:xfrm>
          <a:prstGeom prst="rect">
            <a:avLst/>
          </a:prstGeom>
        </p:spPr>
      </p:pic>
    </p:spTree>
    <p:extLst>
      <p:ext uri="{BB962C8B-B14F-4D97-AF65-F5344CB8AC3E}">
        <p14:creationId xmlns:p14="http://schemas.microsoft.com/office/powerpoint/2010/main" val="166917201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Акварель с чаем </a:t>
            </a: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1678" y="1415053"/>
            <a:ext cx="5024650" cy="4821973"/>
          </a:xfrm>
          <a:prstGeom prst="rect">
            <a:avLst/>
          </a:prstGeom>
        </p:spPr>
      </p:pic>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50272" y="1418619"/>
            <a:ext cx="3417310" cy="4818407"/>
          </a:xfrm>
          <a:prstGeom prst="rect">
            <a:avLst/>
          </a:prstGeom>
        </p:spPr>
      </p:pic>
    </p:spTree>
    <p:extLst>
      <p:ext uri="{BB962C8B-B14F-4D97-AF65-F5344CB8AC3E}">
        <p14:creationId xmlns:p14="http://schemas.microsoft.com/office/powerpoint/2010/main" val="21116374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62182" y="92364"/>
            <a:ext cx="10437091" cy="1938992"/>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r>
              <a:rPr lang="ru-RU" sz="6000" dirty="0"/>
              <a:t>ТЕХНИКА РИСОВАНИЯ АКВАРЕЛЬЮ «БЕЗ ГРЯЗИ»</a:t>
            </a: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15127" y="2186131"/>
            <a:ext cx="7666182" cy="4312228"/>
          </a:xfrm>
          <a:prstGeom prst="rect">
            <a:avLst/>
          </a:prstGeom>
        </p:spPr>
      </p:pic>
    </p:spTree>
    <p:extLst>
      <p:ext uri="{BB962C8B-B14F-4D97-AF65-F5344CB8AC3E}">
        <p14:creationId xmlns:p14="http://schemas.microsoft.com/office/powerpoint/2010/main" val="15217930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50472" y="963229"/>
            <a:ext cx="8155709" cy="3970318"/>
          </a:xfrm>
          <a:prstGeom prst="rect">
            <a:avLst/>
          </a:prstGeom>
        </p:spPr>
        <p:txBody>
          <a:bodyPr wrap="square">
            <a:spAutoFit/>
          </a:bodyPr>
          <a:lstStyle/>
          <a:p>
            <a:pPr marL="514350" indent="-514350">
              <a:buAutoNum type="arabicPeriod"/>
            </a:pPr>
            <a:r>
              <a:rPr lang="ru-RU" sz="2800" b="1" dirty="0" smtClean="0">
                <a:latin typeface="Times New Roman" panose="02020603050405020304" pitchFamily="18" charset="0"/>
                <a:cs typeface="Times New Roman" panose="02020603050405020304" pitchFamily="18" charset="0"/>
              </a:rPr>
              <a:t>В </a:t>
            </a:r>
            <a:r>
              <a:rPr lang="ru-RU" sz="2800" b="1" dirty="0">
                <a:latin typeface="Times New Roman" panose="02020603050405020304" pitchFamily="18" charset="0"/>
                <a:cs typeface="Times New Roman" panose="02020603050405020304" pitchFamily="18" charset="0"/>
              </a:rPr>
              <a:t>РИСОВАНИИ АКВАРЕЛЬЮ ИСПОЛЬЗУЙ КАЧЕСТВЕННЫЕ </a:t>
            </a:r>
            <a:r>
              <a:rPr lang="ru-RU" sz="2800" b="1" dirty="0" smtClean="0">
                <a:latin typeface="Times New Roman" panose="02020603050405020304" pitchFamily="18" charset="0"/>
                <a:cs typeface="Times New Roman" panose="02020603050405020304" pitchFamily="18" charset="0"/>
              </a:rPr>
              <a:t>МАТЕРИАЛЫ</a:t>
            </a:r>
          </a:p>
          <a:p>
            <a:pPr marL="514350" indent="-514350">
              <a:buAutoNum type="arabicPeriod"/>
            </a:pPr>
            <a:endParaRPr lang="ru-RU" sz="2800" b="1" dirty="0">
              <a:latin typeface="Times New Roman" panose="02020603050405020304" pitchFamily="18" charset="0"/>
              <a:cs typeface="Times New Roman" panose="02020603050405020304" pitchFamily="18" charset="0"/>
            </a:endParaRPr>
          </a:p>
          <a:p>
            <a:endParaRPr lang="ru-RU" sz="2800" b="1" dirty="0">
              <a:latin typeface="Times New Roman" panose="02020603050405020304" pitchFamily="18" charset="0"/>
              <a:cs typeface="Times New Roman" panose="02020603050405020304" pitchFamily="18" charset="0"/>
            </a:endParaRPr>
          </a:p>
          <a:p>
            <a:r>
              <a:rPr lang="ru-RU" sz="2800" dirty="0">
                <a:latin typeface="Times New Roman" panose="02020603050405020304" pitchFamily="18" charset="0"/>
                <a:cs typeface="Times New Roman" panose="02020603050405020304" pitchFamily="18" charset="0"/>
              </a:rPr>
              <a:t>Качество твоей работы будет зависеть от красок. Избегай наборов красок, которые по</a:t>
            </a:r>
          </a:p>
          <a:p>
            <a:r>
              <a:rPr lang="ru-RU" sz="2800" dirty="0">
                <a:latin typeface="Times New Roman" panose="02020603050405020304" pitchFamily="18" charset="0"/>
                <a:cs typeface="Times New Roman" panose="02020603050405020304" pitchFamily="18" charset="0"/>
              </a:rPr>
              <a:t>своему внешнему виду белесые, с пастельными оттенками. Они будут давать мутность в</a:t>
            </a:r>
          </a:p>
          <a:p>
            <a:r>
              <a:rPr lang="ru-RU" sz="2800" dirty="0">
                <a:latin typeface="Times New Roman" panose="02020603050405020304" pitchFamily="18" charset="0"/>
                <a:cs typeface="Times New Roman" panose="02020603050405020304" pitchFamily="18" charset="0"/>
              </a:rPr>
              <a:t>замесах.</a:t>
            </a:r>
          </a:p>
        </p:txBody>
      </p:sp>
    </p:spTree>
    <p:extLst>
      <p:ext uri="{BB962C8B-B14F-4D97-AF65-F5344CB8AC3E}">
        <p14:creationId xmlns:p14="http://schemas.microsoft.com/office/powerpoint/2010/main" val="9822308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58109" y="895927"/>
            <a:ext cx="8174182" cy="3970318"/>
          </a:xfrm>
          <a:prstGeom prst="rect">
            <a:avLst/>
          </a:prstGeom>
        </p:spPr>
        <p:txBody>
          <a:bodyPr wrap="square">
            <a:spAutoFit/>
          </a:bodyPr>
          <a:lstStyle/>
          <a:p>
            <a:r>
              <a:rPr lang="ru-RU" sz="2800" dirty="0">
                <a:latin typeface="Times New Roman" panose="02020603050405020304" pitchFamily="18" charset="0"/>
                <a:cs typeface="Times New Roman" panose="02020603050405020304" pitchFamily="18" charset="0"/>
              </a:rPr>
              <a:t>2</a:t>
            </a:r>
            <a:r>
              <a:rPr lang="ru-RU" sz="2800" dirty="0" smtClean="0">
                <a:latin typeface="Times New Roman" panose="02020603050405020304" pitchFamily="18" charset="0"/>
                <a:cs typeface="Times New Roman" panose="02020603050405020304" pitchFamily="18" charset="0"/>
              </a:rPr>
              <a:t>. </a:t>
            </a:r>
            <a:r>
              <a:rPr lang="ru-RU" sz="2800" b="1" dirty="0" smtClean="0">
                <a:latin typeface="Times New Roman" panose="02020603050405020304" pitchFamily="18" charset="0"/>
                <a:cs typeface="Times New Roman" panose="02020603050405020304" pitchFamily="18" charset="0"/>
              </a:rPr>
              <a:t>СЛЕДИ </a:t>
            </a:r>
            <a:r>
              <a:rPr lang="ru-RU" sz="2800" b="1" dirty="0">
                <a:latin typeface="Times New Roman" panose="02020603050405020304" pitchFamily="18" charset="0"/>
                <a:cs typeface="Times New Roman" panose="02020603050405020304" pitchFamily="18" charset="0"/>
              </a:rPr>
              <a:t>ЗА ПРОЗРАЧНОСТЬЮ АКВАРЕЛЬНЫХ </a:t>
            </a:r>
            <a:r>
              <a:rPr lang="ru-RU" sz="2800" b="1" dirty="0" smtClean="0">
                <a:latin typeface="Times New Roman" panose="02020603050405020304" pitchFamily="18" charset="0"/>
                <a:cs typeface="Times New Roman" panose="02020603050405020304" pitchFamily="18" charset="0"/>
              </a:rPr>
              <a:t>СЛОЁВ</a:t>
            </a:r>
          </a:p>
          <a:p>
            <a:endParaRPr lang="ru-RU" sz="2800" dirty="0">
              <a:latin typeface="Times New Roman" panose="02020603050405020304" pitchFamily="18" charset="0"/>
              <a:cs typeface="Times New Roman" panose="02020603050405020304" pitchFamily="18" charset="0"/>
            </a:endParaRPr>
          </a:p>
          <a:p>
            <a:r>
              <a:rPr lang="ru-RU" sz="2800" dirty="0">
                <a:latin typeface="Times New Roman" panose="02020603050405020304" pitchFamily="18" charset="0"/>
                <a:cs typeface="Times New Roman" panose="02020603050405020304" pitchFamily="18" charset="0"/>
              </a:rPr>
              <a:t>Помни, что через слой краски в акварели бумага должна просвечивать. И это не значит,</a:t>
            </a:r>
          </a:p>
          <a:p>
            <a:r>
              <a:rPr lang="ru-RU" sz="2800" dirty="0">
                <a:latin typeface="Times New Roman" panose="02020603050405020304" pitchFamily="18" charset="0"/>
                <a:cs typeface="Times New Roman" panose="02020603050405020304" pitchFamily="18" charset="0"/>
              </a:rPr>
              <a:t>что цвета должны быть бледными, светлыми! Даже черный цвет в рисунке акварелью</a:t>
            </a:r>
          </a:p>
          <a:p>
            <a:r>
              <a:rPr lang="ru-RU" sz="2800" dirty="0">
                <a:latin typeface="Times New Roman" panose="02020603050405020304" pitchFamily="18" charset="0"/>
                <a:cs typeface="Times New Roman" panose="02020603050405020304" pitchFamily="18" charset="0"/>
              </a:rPr>
              <a:t>может быть прозрачным, при этом оставаясь насыщенным и глубоким.</a:t>
            </a:r>
          </a:p>
        </p:txBody>
      </p:sp>
    </p:spTree>
    <p:extLst>
      <p:ext uri="{BB962C8B-B14F-4D97-AF65-F5344CB8AC3E}">
        <p14:creationId xmlns:p14="http://schemas.microsoft.com/office/powerpoint/2010/main" val="984438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02690" y="889383"/>
            <a:ext cx="8063345" cy="3970318"/>
          </a:xfrm>
          <a:prstGeom prst="rect">
            <a:avLst/>
          </a:prstGeom>
        </p:spPr>
        <p:txBody>
          <a:bodyPr wrap="square">
            <a:spAutoFit/>
          </a:bodyPr>
          <a:lstStyle/>
          <a:p>
            <a:r>
              <a:rPr lang="ru-RU" sz="2800" dirty="0">
                <a:latin typeface="Times New Roman" panose="02020603050405020304" pitchFamily="18" charset="0"/>
                <a:cs typeface="Times New Roman" panose="02020603050405020304" pitchFamily="18" charset="0"/>
              </a:rPr>
              <a:t>3</a:t>
            </a:r>
            <a:r>
              <a:rPr lang="ru-RU" sz="2800" dirty="0" smtClean="0">
                <a:latin typeface="Times New Roman" panose="02020603050405020304" pitchFamily="18" charset="0"/>
                <a:cs typeface="Times New Roman" panose="02020603050405020304" pitchFamily="18" charset="0"/>
              </a:rPr>
              <a:t>. </a:t>
            </a:r>
            <a:r>
              <a:rPr lang="ru-RU" sz="2800" b="1" dirty="0" smtClean="0">
                <a:latin typeface="Times New Roman" panose="02020603050405020304" pitchFamily="18" charset="0"/>
                <a:cs typeface="Times New Roman" panose="02020603050405020304" pitchFamily="18" charset="0"/>
              </a:rPr>
              <a:t>НЕ </a:t>
            </a:r>
            <a:r>
              <a:rPr lang="ru-RU" sz="2800" b="1" dirty="0">
                <a:latin typeface="Times New Roman" panose="02020603050405020304" pitchFamily="18" charset="0"/>
                <a:cs typeface="Times New Roman" panose="02020603050405020304" pitchFamily="18" charset="0"/>
              </a:rPr>
              <a:t>СМЕШИВАЙ АКВАРЕЛЬ С </a:t>
            </a:r>
            <a:r>
              <a:rPr lang="ru-RU" sz="2800" b="1" dirty="0" smtClean="0">
                <a:latin typeface="Times New Roman" panose="02020603050405020304" pitchFamily="18" charset="0"/>
                <a:cs typeface="Times New Roman" panose="02020603050405020304" pitchFamily="18" charset="0"/>
              </a:rPr>
              <a:t>БЕЛИЛАМИ</a:t>
            </a:r>
          </a:p>
          <a:p>
            <a:endParaRPr lang="ru-RU" sz="2800" b="1" dirty="0">
              <a:latin typeface="Times New Roman" panose="02020603050405020304" pitchFamily="18" charset="0"/>
              <a:cs typeface="Times New Roman" panose="02020603050405020304" pitchFamily="18" charset="0"/>
            </a:endParaRPr>
          </a:p>
          <a:p>
            <a:r>
              <a:rPr lang="ru-RU" sz="2800" dirty="0">
                <a:latin typeface="Times New Roman" panose="02020603050405020304" pitchFamily="18" charset="0"/>
                <a:cs typeface="Times New Roman" panose="02020603050405020304" pitchFamily="18" charset="0"/>
              </a:rPr>
              <a:t>Даже если в вашем наборе красок есть белила, это не значит, что их нужно смешивать с</a:t>
            </a:r>
          </a:p>
          <a:p>
            <a:r>
              <a:rPr lang="ru-RU" sz="2800" dirty="0">
                <a:latin typeface="Times New Roman" panose="02020603050405020304" pitchFamily="18" charset="0"/>
                <a:cs typeface="Times New Roman" panose="02020603050405020304" pitchFamily="18" charset="0"/>
              </a:rPr>
              <a:t>другими цветами или накладывать большим слоем с целью получить светлый оттенок. В</a:t>
            </a:r>
          </a:p>
          <a:p>
            <a:r>
              <a:rPr lang="ru-RU" sz="2800" dirty="0">
                <a:latin typeface="Times New Roman" panose="02020603050405020304" pitchFamily="18" charset="0"/>
                <a:cs typeface="Times New Roman" panose="02020603050405020304" pitchFamily="18" charset="0"/>
              </a:rPr>
              <a:t>акварели роль белого играет бумага. Чтобы получить светлый оттенок, мы просто</a:t>
            </a:r>
          </a:p>
          <a:p>
            <a:r>
              <a:rPr lang="ru-RU" sz="2800" dirty="0">
                <a:latin typeface="Times New Roman" panose="02020603050405020304" pitchFamily="18" charset="0"/>
                <a:cs typeface="Times New Roman" panose="02020603050405020304" pitchFamily="18" charset="0"/>
              </a:rPr>
              <a:t>разводим краску водой.</a:t>
            </a:r>
          </a:p>
        </p:txBody>
      </p:sp>
    </p:spTree>
    <p:extLst>
      <p:ext uri="{BB962C8B-B14F-4D97-AF65-F5344CB8AC3E}">
        <p14:creationId xmlns:p14="http://schemas.microsoft.com/office/powerpoint/2010/main" val="42615013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90254" y="575393"/>
            <a:ext cx="8478982" cy="4832092"/>
          </a:xfrm>
          <a:prstGeom prst="rect">
            <a:avLst/>
          </a:prstGeom>
        </p:spPr>
        <p:txBody>
          <a:bodyPr wrap="square">
            <a:spAutoFit/>
          </a:bodyPr>
          <a:lstStyle/>
          <a:p>
            <a:r>
              <a:rPr lang="ru-RU" sz="2800" dirty="0">
                <a:latin typeface="Times New Roman" panose="02020603050405020304" pitchFamily="18" charset="0"/>
                <a:cs typeface="Times New Roman" panose="02020603050405020304" pitchFamily="18" charset="0"/>
              </a:rPr>
              <a:t>4</a:t>
            </a:r>
            <a:r>
              <a:rPr lang="ru-RU" sz="2800" dirty="0" smtClean="0">
                <a:latin typeface="Times New Roman" panose="02020603050405020304" pitchFamily="18" charset="0"/>
                <a:cs typeface="Times New Roman" panose="02020603050405020304" pitchFamily="18" charset="0"/>
              </a:rPr>
              <a:t>. </a:t>
            </a:r>
            <a:r>
              <a:rPr lang="ru-RU" sz="2800" b="1" dirty="0" smtClean="0">
                <a:latin typeface="Times New Roman" panose="02020603050405020304" pitchFamily="18" charset="0"/>
                <a:cs typeface="Times New Roman" panose="02020603050405020304" pitchFamily="18" charset="0"/>
              </a:rPr>
              <a:t>АККУРАТНО </a:t>
            </a:r>
            <a:r>
              <a:rPr lang="ru-RU" sz="2800" b="1" dirty="0">
                <a:latin typeface="Times New Roman" panose="02020603050405020304" pitchFamily="18" charset="0"/>
                <a:cs typeface="Times New Roman" panose="02020603050405020304" pitchFamily="18" charset="0"/>
              </a:rPr>
              <a:t>ИСПОЛЬЗУЙ КРОЮЩИЕ </a:t>
            </a:r>
            <a:r>
              <a:rPr lang="ru-RU" sz="2800" b="1" dirty="0" smtClean="0">
                <a:latin typeface="Times New Roman" panose="02020603050405020304" pitchFamily="18" charset="0"/>
                <a:cs typeface="Times New Roman" panose="02020603050405020304" pitchFamily="18" charset="0"/>
              </a:rPr>
              <a:t>КРАСКИ</a:t>
            </a:r>
          </a:p>
          <a:p>
            <a:endParaRPr lang="ru-RU" sz="2800" dirty="0">
              <a:latin typeface="Times New Roman" panose="02020603050405020304" pitchFamily="18" charset="0"/>
              <a:cs typeface="Times New Roman" panose="02020603050405020304" pitchFamily="18" charset="0"/>
            </a:endParaRPr>
          </a:p>
          <a:p>
            <a:r>
              <a:rPr lang="ru-RU" sz="2800" dirty="0">
                <a:latin typeface="Times New Roman" panose="02020603050405020304" pitchFamily="18" charset="0"/>
                <a:cs typeface="Times New Roman" panose="02020603050405020304" pitchFamily="18" charset="0"/>
              </a:rPr>
              <a:t>К кроющим краскам относятся желтый, оранжевый, железо-</a:t>
            </a:r>
            <a:r>
              <a:rPr lang="ru-RU" sz="2800" dirty="0" err="1">
                <a:latin typeface="Times New Roman" panose="02020603050405020304" pitchFamily="18" charset="0"/>
                <a:cs typeface="Times New Roman" panose="02020603050405020304" pitchFamily="18" charset="0"/>
              </a:rPr>
              <a:t>окислая</a:t>
            </a:r>
            <a:r>
              <a:rPr lang="ru-RU" sz="2800" dirty="0">
                <a:latin typeface="Times New Roman" panose="02020603050405020304" pitchFamily="18" charset="0"/>
                <a:cs typeface="Times New Roman" panose="02020603050405020304" pitchFamily="18" charset="0"/>
              </a:rPr>
              <a:t> красная, </a:t>
            </a:r>
            <a:r>
              <a:rPr lang="ru-RU" sz="2800" dirty="0" err="1">
                <a:latin typeface="Times New Roman" panose="02020603050405020304" pitchFamily="18" charset="0"/>
                <a:cs typeface="Times New Roman" panose="02020603050405020304" pitchFamily="18" charset="0"/>
              </a:rPr>
              <a:t>церрулеум</a:t>
            </a:r>
            <a:r>
              <a:rPr lang="ru-RU" sz="2800" dirty="0">
                <a:latin typeface="Times New Roman" panose="02020603050405020304" pitchFamily="18" charset="0"/>
                <a:cs typeface="Times New Roman" panose="02020603050405020304" pitchFamily="18" charset="0"/>
              </a:rPr>
              <a:t> и</a:t>
            </a:r>
          </a:p>
          <a:p>
            <a:r>
              <a:rPr lang="ru-RU" sz="2800" dirty="0">
                <a:latin typeface="Times New Roman" panose="02020603050405020304" pitchFamily="18" charset="0"/>
                <a:cs typeface="Times New Roman" panose="02020603050405020304" pitchFamily="18" charset="0"/>
              </a:rPr>
              <a:t>другие </a:t>
            </a:r>
            <a:r>
              <a:rPr lang="ru-RU" sz="2800" dirty="0" err="1">
                <a:latin typeface="Times New Roman" panose="02020603050405020304" pitchFamily="18" charset="0"/>
                <a:cs typeface="Times New Roman" panose="02020603050405020304" pitchFamily="18" charset="0"/>
              </a:rPr>
              <a:t>оттенки.Помни</a:t>
            </a:r>
            <a:r>
              <a:rPr lang="ru-RU" sz="2800" dirty="0">
                <a:latin typeface="Times New Roman" panose="02020603050405020304" pitchFamily="18" charset="0"/>
                <a:cs typeface="Times New Roman" panose="02020603050405020304" pitchFamily="18" charset="0"/>
              </a:rPr>
              <a:t>, что в акварели нельзя добиться звонкой яркости за счет густоты</a:t>
            </a:r>
          </a:p>
          <a:p>
            <a:r>
              <a:rPr lang="ru-RU" sz="2800" dirty="0">
                <a:latin typeface="Times New Roman" panose="02020603050405020304" pitchFamily="18" charset="0"/>
                <a:cs typeface="Times New Roman" panose="02020603050405020304" pitchFamily="18" charset="0"/>
              </a:rPr>
              <a:t>слоя. Чтобы желтый светился, был ярким, его нужно класть прозрачным слоем! В</a:t>
            </a:r>
          </a:p>
          <a:p>
            <a:r>
              <a:rPr lang="ru-RU" sz="2800" dirty="0">
                <a:latin typeface="Times New Roman" panose="02020603050405020304" pitchFamily="18" charset="0"/>
                <a:cs typeface="Times New Roman" panose="02020603050405020304" pitchFamily="18" charset="0"/>
              </a:rPr>
              <a:t>большинстве случаев, густота слоя = непрозрачность = грязь.</a:t>
            </a:r>
          </a:p>
        </p:txBody>
      </p:sp>
    </p:spTree>
    <p:extLst>
      <p:ext uri="{BB962C8B-B14F-4D97-AF65-F5344CB8AC3E}">
        <p14:creationId xmlns:p14="http://schemas.microsoft.com/office/powerpoint/2010/main" val="8134219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62545" y="584491"/>
            <a:ext cx="9430328" cy="3970318"/>
          </a:xfrm>
          <a:prstGeom prst="rect">
            <a:avLst/>
          </a:prstGeom>
        </p:spPr>
        <p:txBody>
          <a:bodyPr wrap="square">
            <a:spAutoFit/>
          </a:bodyPr>
          <a:lstStyle/>
          <a:p>
            <a:r>
              <a:rPr lang="ru-RU" sz="2800" dirty="0">
                <a:latin typeface="Times New Roman" panose="02020603050405020304" pitchFamily="18" charset="0"/>
                <a:cs typeface="Times New Roman" panose="02020603050405020304" pitchFamily="18" charset="0"/>
              </a:rPr>
              <a:t>5</a:t>
            </a:r>
            <a:r>
              <a:rPr lang="ru-RU" sz="2800" dirty="0" smtClean="0">
                <a:latin typeface="Times New Roman" panose="02020603050405020304" pitchFamily="18" charset="0"/>
                <a:cs typeface="Times New Roman" panose="02020603050405020304" pitchFamily="18" charset="0"/>
              </a:rPr>
              <a:t>. </a:t>
            </a:r>
            <a:r>
              <a:rPr lang="ru-RU" sz="2800" b="1" dirty="0" smtClean="0">
                <a:latin typeface="Times New Roman" panose="02020603050405020304" pitchFamily="18" charset="0"/>
                <a:cs typeface="Times New Roman" panose="02020603050405020304" pitchFamily="18" charset="0"/>
              </a:rPr>
              <a:t>НЕ </a:t>
            </a:r>
            <a:r>
              <a:rPr lang="ru-RU" sz="2800" b="1" dirty="0">
                <a:latin typeface="Times New Roman" panose="02020603050405020304" pitchFamily="18" charset="0"/>
                <a:cs typeface="Times New Roman" panose="02020603050405020304" pitchFamily="18" charset="0"/>
              </a:rPr>
              <a:t>ПИШИ СВЕТЛЫМИ ОТТЕНКАМИ ПО </a:t>
            </a:r>
            <a:r>
              <a:rPr lang="ru-RU" sz="2800" b="1" dirty="0" smtClean="0">
                <a:latin typeface="Times New Roman" panose="02020603050405020304" pitchFamily="18" charset="0"/>
                <a:cs typeface="Times New Roman" panose="02020603050405020304" pitchFamily="18" charset="0"/>
              </a:rPr>
              <a:t>ТЁМНЫМ</a:t>
            </a:r>
          </a:p>
          <a:p>
            <a:endParaRPr lang="ru-RU" sz="2800" dirty="0">
              <a:latin typeface="Times New Roman" panose="02020603050405020304" pitchFamily="18" charset="0"/>
              <a:cs typeface="Times New Roman" panose="02020603050405020304" pitchFamily="18" charset="0"/>
            </a:endParaRPr>
          </a:p>
          <a:p>
            <a:endParaRPr lang="ru-RU" sz="2800" dirty="0">
              <a:latin typeface="Times New Roman" panose="02020603050405020304" pitchFamily="18" charset="0"/>
              <a:cs typeface="Times New Roman" panose="02020603050405020304" pitchFamily="18" charset="0"/>
            </a:endParaRPr>
          </a:p>
          <a:p>
            <a:r>
              <a:rPr lang="ru-RU" sz="2800" dirty="0">
                <a:latin typeface="Times New Roman" panose="02020603050405020304" pitchFamily="18" charset="0"/>
                <a:cs typeface="Times New Roman" panose="02020603050405020304" pitchFamily="18" charset="0"/>
              </a:rPr>
              <a:t>Если ты рисуешь акварелью многослойно, накладывай один оттенок на другой, то иди от</a:t>
            </a:r>
          </a:p>
          <a:p>
            <a:r>
              <a:rPr lang="ru-RU" sz="2800" dirty="0">
                <a:latin typeface="Times New Roman" panose="02020603050405020304" pitchFamily="18" charset="0"/>
                <a:cs typeface="Times New Roman" panose="02020603050405020304" pitchFamily="18" charset="0"/>
              </a:rPr>
              <a:t>светлого к тёмному. Сначала пиши все светлые и удаленные участки, а затем постепенно</a:t>
            </a:r>
          </a:p>
          <a:p>
            <a:r>
              <a:rPr lang="ru-RU" sz="2800" dirty="0">
                <a:latin typeface="Times New Roman" panose="02020603050405020304" pitchFamily="18" charset="0"/>
                <a:cs typeface="Times New Roman" panose="02020603050405020304" pitchFamily="18" charset="0"/>
              </a:rPr>
              <a:t>иди к переднему плану и более тёмным оттенкам.</a:t>
            </a:r>
          </a:p>
        </p:txBody>
      </p:sp>
    </p:spTree>
    <p:extLst>
      <p:ext uri="{BB962C8B-B14F-4D97-AF65-F5344CB8AC3E}">
        <p14:creationId xmlns:p14="http://schemas.microsoft.com/office/powerpoint/2010/main" val="33678976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93091" y="323273"/>
            <a:ext cx="10086109" cy="5262979"/>
          </a:xfrm>
          <a:prstGeom prst="rect">
            <a:avLst/>
          </a:prstGeom>
        </p:spPr>
        <p:txBody>
          <a:bodyPr wrap="square">
            <a:spAutoFit/>
          </a:bodyPr>
          <a:lstStyle/>
          <a:p>
            <a:r>
              <a:rPr lang="ru-RU" sz="2800" dirty="0">
                <a:latin typeface="Times New Roman" panose="02020603050405020304" pitchFamily="18" charset="0"/>
                <a:cs typeface="Times New Roman" panose="02020603050405020304" pitchFamily="18" charset="0"/>
              </a:rPr>
              <a:t>6</a:t>
            </a:r>
            <a:r>
              <a:rPr lang="ru-RU" sz="2800" dirty="0" smtClean="0">
                <a:latin typeface="Times New Roman" panose="02020603050405020304" pitchFamily="18" charset="0"/>
                <a:cs typeface="Times New Roman" panose="02020603050405020304" pitchFamily="18" charset="0"/>
              </a:rPr>
              <a:t>. </a:t>
            </a:r>
            <a:r>
              <a:rPr lang="ru-RU" sz="2800" b="1" dirty="0" smtClean="0">
                <a:latin typeface="Times New Roman" panose="02020603050405020304" pitchFamily="18" charset="0"/>
                <a:cs typeface="Times New Roman" panose="02020603050405020304" pitchFamily="18" charset="0"/>
              </a:rPr>
              <a:t>НЕ </a:t>
            </a:r>
            <a:r>
              <a:rPr lang="ru-RU" sz="2800" b="1" dirty="0">
                <a:latin typeface="Times New Roman" panose="02020603050405020304" pitchFamily="18" charset="0"/>
                <a:cs typeface="Times New Roman" panose="02020603050405020304" pitchFamily="18" charset="0"/>
              </a:rPr>
              <a:t>СМЕШИВАЙ БОЛЬШОЕ КОЛИЧЕСТВО ЦВЕТОВ В ОДИН </a:t>
            </a:r>
            <a:r>
              <a:rPr lang="ru-RU" sz="2800" b="1" dirty="0" smtClean="0">
                <a:latin typeface="Times New Roman" panose="02020603050405020304" pitchFamily="18" charset="0"/>
                <a:cs typeface="Times New Roman" panose="02020603050405020304" pitchFamily="18" charset="0"/>
              </a:rPr>
              <a:t>ЗАМЕС</a:t>
            </a:r>
          </a:p>
          <a:p>
            <a:endParaRPr lang="ru-RU" sz="2800" dirty="0">
              <a:latin typeface="Times New Roman" panose="02020603050405020304" pitchFamily="18" charset="0"/>
              <a:cs typeface="Times New Roman" panose="02020603050405020304" pitchFamily="18" charset="0"/>
            </a:endParaRPr>
          </a:p>
          <a:p>
            <a:endParaRPr lang="ru-RU" sz="2800" dirty="0">
              <a:latin typeface="Times New Roman" panose="02020603050405020304" pitchFamily="18" charset="0"/>
              <a:cs typeface="Times New Roman" panose="02020603050405020304" pitchFamily="18" charset="0"/>
            </a:endParaRPr>
          </a:p>
          <a:p>
            <a:r>
              <a:rPr lang="ru-RU" sz="2800" dirty="0">
                <a:latin typeface="Times New Roman" panose="02020603050405020304" pitchFamily="18" charset="0"/>
                <a:cs typeface="Times New Roman" panose="02020603050405020304" pitchFamily="18" charset="0"/>
              </a:rPr>
              <a:t>Мы уже выяснили, что серый цвет может быть звучным и красивым. Некрасивым и</a:t>
            </a:r>
          </a:p>
          <a:p>
            <a:r>
              <a:rPr lang="ru-RU" sz="2800" dirty="0">
                <a:latin typeface="Times New Roman" panose="02020603050405020304" pitchFamily="18" charset="0"/>
                <a:cs typeface="Times New Roman" panose="02020603050405020304" pitchFamily="18" charset="0"/>
              </a:rPr>
              <a:t>грязным он становится, когда теряет свою прозрачность. Запомни, чем больше красок ты</a:t>
            </a:r>
          </a:p>
          <a:p>
            <a:r>
              <a:rPr lang="ru-RU" sz="2800" dirty="0">
                <a:latin typeface="Times New Roman" panose="02020603050405020304" pitchFamily="18" charset="0"/>
                <a:cs typeface="Times New Roman" panose="02020603050405020304" pitchFamily="18" charset="0"/>
              </a:rPr>
              <a:t>смешиваешь, тем большее количество разных пигментов, составляющих их, участвуют в</a:t>
            </a:r>
          </a:p>
          <a:p>
            <a:r>
              <a:rPr lang="ru-RU" sz="2800" dirty="0">
                <a:latin typeface="Times New Roman" panose="02020603050405020304" pitchFamily="18" charset="0"/>
                <a:cs typeface="Times New Roman" panose="02020603050405020304" pitchFamily="18" charset="0"/>
              </a:rPr>
              <a:t>замесе. И тем меньше у тебя шансов получить более звучный и прозрачный цвет.</a:t>
            </a:r>
          </a:p>
        </p:txBody>
      </p:sp>
    </p:spTree>
    <p:extLst>
      <p:ext uri="{BB962C8B-B14F-4D97-AF65-F5344CB8AC3E}">
        <p14:creationId xmlns:p14="http://schemas.microsoft.com/office/powerpoint/2010/main" val="17185780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57745" y="517236"/>
            <a:ext cx="9744364" cy="6863417"/>
          </a:xfrm>
          <a:prstGeom prst="rect">
            <a:avLst/>
          </a:prstGeom>
          <a:noFill/>
        </p:spPr>
        <p:txBody>
          <a:bodyPr wrap="square" rtlCol="0">
            <a:spAutoFit/>
          </a:bodyPr>
          <a:lstStyle/>
          <a:p>
            <a:r>
              <a:rPr lang="ru-RU" sz="3200" dirty="0" smtClean="0"/>
              <a:t>Сегодня мы будем рисовать осенние листья, применять технику </a:t>
            </a:r>
            <a:r>
              <a:rPr lang="ru-RU" sz="3200" b="1" dirty="0" err="1" smtClean="0"/>
              <a:t>по-сырому</a:t>
            </a:r>
            <a:r>
              <a:rPr lang="ru-RU" sz="3200" b="1" dirty="0" smtClean="0"/>
              <a:t>. </a:t>
            </a:r>
            <a:endParaRPr lang="ru-RU" sz="3200" b="1" dirty="0" smtClean="0"/>
          </a:p>
          <a:p>
            <a:endParaRPr lang="ru-RU" sz="3200" b="1" dirty="0"/>
          </a:p>
          <a:p>
            <a:r>
              <a:rPr lang="ru-RU" sz="2400" b="1" dirty="0"/>
              <a:t>– Как вы думаете, что значит </a:t>
            </a:r>
            <a:r>
              <a:rPr lang="ru-RU" sz="2400" b="1" dirty="0" err="1"/>
              <a:t>по-сырому</a:t>
            </a:r>
            <a:r>
              <a:rPr lang="ru-RU" sz="2400" b="1" dirty="0"/>
              <a:t>? </a:t>
            </a:r>
            <a:endParaRPr lang="ru-RU" sz="2400" b="1" dirty="0" smtClean="0"/>
          </a:p>
          <a:p>
            <a:endParaRPr lang="ru-RU" sz="3200" b="1" dirty="0" smtClean="0"/>
          </a:p>
          <a:p>
            <a:r>
              <a:rPr lang="ru-RU" sz="2400" dirty="0" smtClean="0"/>
              <a:t>Суть приема «работа </a:t>
            </a:r>
            <a:r>
              <a:rPr lang="ru-RU" sz="2400" dirty="0" err="1" smtClean="0"/>
              <a:t>по-сырому</a:t>
            </a:r>
            <a:r>
              <a:rPr lang="ru-RU" sz="2400" dirty="0" smtClean="0"/>
              <a:t>» заключается </a:t>
            </a:r>
            <a:r>
              <a:rPr lang="ru-RU" sz="2400" dirty="0"/>
              <a:t>в том, что краска наносится </a:t>
            </a:r>
            <a:r>
              <a:rPr lang="ru-RU" sz="2400" dirty="0" smtClean="0"/>
              <a:t>на предварительно </a:t>
            </a:r>
            <a:r>
              <a:rPr lang="ru-RU" sz="2400" dirty="0"/>
              <a:t>смоченный водой лист. Степень его влажности зависит </a:t>
            </a:r>
            <a:r>
              <a:rPr lang="ru-RU" sz="2400" dirty="0" smtClean="0"/>
              <a:t>от творческого </a:t>
            </a:r>
            <a:r>
              <a:rPr lang="ru-RU" sz="2400" dirty="0"/>
              <a:t>замысла художника, но обычно начинают работать после </a:t>
            </a:r>
            <a:r>
              <a:rPr lang="ru-RU" sz="2400" dirty="0" smtClean="0"/>
              <a:t>того, как </a:t>
            </a:r>
            <a:r>
              <a:rPr lang="ru-RU" sz="2400" dirty="0"/>
              <a:t>вода на бумаге перестает «блестеть» на свету</a:t>
            </a:r>
            <a:r>
              <a:rPr lang="ru-RU" sz="2400" dirty="0" smtClean="0"/>
              <a:t>.</a:t>
            </a:r>
          </a:p>
          <a:p>
            <a:r>
              <a:rPr lang="ru-RU" sz="2400" dirty="0" smtClean="0"/>
              <a:t> </a:t>
            </a:r>
            <a:r>
              <a:rPr lang="ru-RU" sz="2400" dirty="0"/>
              <a:t>При достаточном </a:t>
            </a:r>
            <a:r>
              <a:rPr lang="ru-RU" sz="2400" dirty="0" smtClean="0"/>
              <a:t>опыте можно </a:t>
            </a:r>
            <a:r>
              <a:rPr lang="ru-RU" sz="2400" dirty="0"/>
              <a:t>контролировать влажность листа рукой. В зависимости от </a:t>
            </a:r>
            <a:r>
              <a:rPr lang="ru-RU" sz="2400" dirty="0" smtClean="0"/>
              <a:t>того, насколько </a:t>
            </a:r>
            <a:r>
              <a:rPr lang="ru-RU" sz="2400" dirty="0"/>
              <a:t>наполнен водой волосяной пучок кисти, принято </a:t>
            </a:r>
            <a:r>
              <a:rPr lang="ru-RU" sz="2400" dirty="0" smtClean="0"/>
              <a:t>условно различать </a:t>
            </a:r>
            <a:r>
              <a:rPr lang="ru-RU" sz="2400" dirty="0"/>
              <a:t>такие способы работы, как «мокрым – </a:t>
            </a:r>
            <a:r>
              <a:rPr lang="ru-RU" sz="2400" dirty="0" err="1"/>
              <a:t>по-сырому</a:t>
            </a:r>
            <a:r>
              <a:rPr lang="ru-RU" sz="2400" dirty="0"/>
              <a:t>» и «сухим – </a:t>
            </a:r>
            <a:r>
              <a:rPr lang="ru-RU" sz="2400" dirty="0" smtClean="0"/>
              <a:t>по- сырому»</a:t>
            </a:r>
          </a:p>
          <a:p>
            <a:endParaRPr lang="ru-RU" sz="3200" b="1" dirty="0"/>
          </a:p>
          <a:p>
            <a:endParaRPr lang="ru-RU" sz="3200" b="1" dirty="0"/>
          </a:p>
        </p:txBody>
      </p:sp>
    </p:spTree>
    <p:extLst>
      <p:ext uri="{BB962C8B-B14F-4D97-AF65-F5344CB8AC3E}">
        <p14:creationId xmlns:p14="http://schemas.microsoft.com/office/powerpoint/2010/main" val="20317827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65382" y="563418"/>
            <a:ext cx="10021454" cy="3046988"/>
          </a:xfrm>
          <a:prstGeom prst="rect">
            <a:avLst/>
          </a:prstGeom>
          <a:noFill/>
        </p:spPr>
        <p:txBody>
          <a:bodyPr wrap="square" rtlCol="0">
            <a:spAutoFit/>
          </a:bodyPr>
          <a:lstStyle/>
          <a:p>
            <a:r>
              <a:rPr lang="ru-RU" sz="2400" dirty="0"/>
              <a:t>Достоинства техники </a:t>
            </a:r>
            <a:r>
              <a:rPr lang="ru-RU" sz="2400" dirty="0" err="1"/>
              <a:t>по-сырому</a:t>
            </a:r>
            <a:r>
              <a:rPr lang="ru-RU" sz="2400" dirty="0"/>
              <a:t>: такой способ работы позволяет</a:t>
            </a:r>
          </a:p>
          <a:p>
            <a:r>
              <a:rPr lang="ru-RU" sz="2400" dirty="0"/>
              <a:t>получить легкие, прозрачные цветовые оттенки с мягкими переходами.</a:t>
            </a:r>
          </a:p>
          <a:p>
            <a:r>
              <a:rPr lang="ru-RU" sz="2400" dirty="0"/>
              <a:t>Основная трудность кроется в главном достоинстве – это текучесть</a:t>
            </a:r>
          </a:p>
          <a:p>
            <a:r>
              <a:rPr lang="ru-RU" sz="2400" dirty="0"/>
              <a:t>акварели. При наложении красок этим методом</a:t>
            </a:r>
          </a:p>
          <a:p>
            <a:r>
              <a:rPr lang="ru-RU" sz="2400" dirty="0" smtClean="0"/>
              <a:t>Художник нередко зависит от капризов, растекающихся по мокрой бумаге мазков, которые</a:t>
            </a:r>
            <a:endParaRPr lang="ru-RU" sz="2400" dirty="0"/>
          </a:p>
          <a:p>
            <a:r>
              <a:rPr lang="ru-RU" sz="2400" dirty="0" smtClean="0"/>
              <a:t>В процессе творчества могут получаться далеко не такими, как предполагалось изначально.</a:t>
            </a:r>
            <a:endParaRPr lang="ru-RU" sz="2400" dirty="0"/>
          </a:p>
        </p:txBody>
      </p:sp>
    </p:spTree>
    <p:extLst>
      <p:ext uri="{BB962C8B-B14F-4D97-AF65-F5344CB8AC3E}">
        <p14:creationId xmlns:p14="http://schemas.microsoft.com/office/powerpoint/2010/main" val="26962439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27564" y="600364"/>
            <a:ext cx="9245600" cy="1785104"/>
          </a:xfrm>
          <a:prstGeom prst="rect">
            <a:avLst/>
          </a:prstGeom>
          <a:noFill/>
        </p:spPr>
        <p:txBody>
          <a:bodyPr wrap="square" rtlCol="0">
            <a:spAutoFit/>
          </a:bodyPr>
          <a:lstStyle/>
          <a:p>
            <a:r>
              <a:rPr lang="ru-RU" sz="2800" b="1" dirty="0"/>
              <a:t>Практическая работа</a:t>
            </a:r>
            <a:r>
              <a:rPr lang="ru-RU" sz="2800" b="1" dirty="0" smtClean="0"/>
              <a:t>:</a:t>
            </a:r>
          </a:p>
          <a:p>
            <a:endParaRPr lang="ru-RU" sz="2800" b="1" dirty="0"/>
          </a:p>
          <a:p>
            <a:r>
              <a:rPr lang="ru-RU" dirty="0"/>
              <a:t>Приступаем к выполнению первого этапа работы: </a:t>
            </a:r>
            <a:endParaRPr lang="ru-RU" dirty="0" smtClean="0"/>
          </a:p>
          <a:p>
            <a:endParaRPr lang="ru-RU" dirty="0"/>
          </a:p>
          <a:p>
            <a:endParaRPr lang="ru-RU" dirty="0" smtClean="0"/>
          </a:p>
        </p:txBody>
      </p:sp>
      <p:pic>
        <p:nvPicPr>
          <p:cNvPr id="4" name="Рисунок 3"/>
          <p:cNvPicPr>
            <a:picLocks noChangeAspect="1"/>
          </p:cNvPicPr>
          <p:nvPr/>
        </p:nvPicPr>
        <p:blipFill>
          <a:blip r:embed="rId2"/>
          <a:stretch>
            <a:fillRect/>
          </a:stretch>
        </p:blipFill>
        <p:spPr>
          <a:xfrm>
            <a:off x="2743200" y="1881658"/>
            <a:ext cx="4409973" cy="4537140"/>
          </a:xfrm>
          <a:prstGeom prst="rect">
            <a:avLst/>
          </a:prstGeom>
        </p:spPr>
      </p:pic>
    </p:spTree>
    <p:extLst>
      <p:ext uri="{BB962C8B-B14F-4D97-AF65-F5344CB8AC3E}">
        <p14:creationId xmlns:p14="http://schemas.microsoft.com/office/powerpoint/2010/main" val="28438628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79418" y="267854"/>
            <a:ext cx="4470400" cy="4504459"/>
          </a:xfrm>
          <a:prstGeom prst="rect">
            <a:avLst/>
          </a:prstGeom>
        </p:spPr>
      </p:pic>
      <p:sp>
        <p:nvSpPr>
          <p:cNvPr id="3" name="TextBox 2"/>
          <p:cNvSpPr txBox="1"/>
          <p:nvPr/>
        </p:nvSpPr>
        <p:spPr>
          <a:xfrm>
            <a:off x="1394691" y="5209308"/>
            <a:ext cx="9688946" cy="1200329"/>
          </a:xfrm>
          <a:prstGeom prst="rect">
            <a:avLst/>
          </a:prstGeom>
          <a:noFill/>
        </p:spPr>
        <p:txBody>
          <a:bodyPr wrap="square" rtlCol="0">
            <a:spAutoFit/>
          </a:bodyPr>
          <a:lstStyle/>
          <a:p>
            <a:r>
              <a:rPr lang="ru-RU" dirty="0"/>
              <a:t>Быстро и легко рисуем простым карандашом  формы листьев на листе. В зависимости от ракурса и композиции вы можете располагать лист хоть вертикально, хоть горизонтально. Все листья на лист умещать не нужно, каждый выберет себе подходящие по душе и по</a:t>
            </a:r>
          </a:p>
          <a:p>
            <a:r>
              <a:rPr lang="ru-RU" dirty="0"/>
              <a:t>вкусу, но не забывайте про композиционный центр, а остальное в дополнение.</a:t>
            </a: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6215207" y="698211"/>
            <a:ext cx="4504459" cy="3643745"/>
          </a:xfrm>
          <a:prstGeom prst="rect">
            <a:avLst/>
          </a:prstGeom>
        </p:spPr>
      </p:pic>
    </p:spTree>
    <p:extLst>
      <p:ext uri="{BB962C8B-B14F-4D97-AF65-F5344CB8AC3E}">
        <p14:creationId xmlns:p14="http://schemas.microsoft.com/office/powerpoint/2010/main" val="388209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591127" y="1113557"/>
            <a:ext cx="5657273" cy="4242955"/>
          </a:xfrm>
          <a:prstGeom prst="rect">
            <a:avLst/>
          </a:prstGeom>
        </p:spPr>
      </p:pic>
      <p:sp>
        <p:nvSpPr>
          <p:cNvPr id="5" name="TextBox 4"/>
          <p:cNvSpPr txBox="1"/>
          <p:nvPr/>
        </p:nvSpPr>
        <p:spPr>
          <a:xfrm>
            <a:off x="6059055" y="2773369"/>
            <a:ext cx="5357091" cy="1477328"/>
          </a:xfrm>
          <a:prstGeom prst="rect">
            <a:avLst/>
          </a:prstGeom>
          <a:noFill/>
        </p:spPr>
        <p:txBody>
          <a:bodyPr wrap="square" rtlCol="0">
            <a:spAutoFit/>
          </a:bodyPr>
          <a:lstStyle/>
          <a:p>
            <a:r>
              <a:rPr lang="ru-RU" dirty="0"/>
              <a:t>Теперь наш рисунок полностью </a:t>
            </a:r>
            <a:r>
              <a:rPr lang="ru-RU" dirty="0" smtClean="0"/>
              <a:t>готов.  Следующий </a:t>
            </a:r>
            <a:r>
              <a:rPr lang="ru-RU" dirty="0"/>
              <a:t>этап- </a:t>
            </a:r>
            <a:endParaRPr lang="ru-RU" dirty="0" smtClean="0"/>
          </a:p>
          <a:p>
            <a:r>
              <a:rPr lang="ru-RU" dirty="0"/>
              <a:t>Сначала намочим лист: налейте на него немного воды, </a:t>
            </a:r>
            <a:r>
              <a:rPr lang="ru-RU" dirty="0" smtClean="0"/>
              <a:t>ладонью или кисточкой </a:t>
            </a:r>
            <a:r>
              <a:rPr lang="ru-RU" dirty="0"/>
              <a:t>распределите по нему воду.</a:t>
            </a:r>
            <a:endParaRPr lang="ru-RU" dirty="0"/>
          </a:p>
        </p:txBody>
      </p:sp>
    </p:spTree>
    <p:extLst>
      <p:ext uri="{BB962C8B-B14F-4D97-AF65-F5344CB8AC3E}">
        <p14:creationId xmlns:p14="http://schemas.microsoft.com/office/powerpoint/2010/main" val="36692384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29745" y="997527"/>
            <a:ext cx="4618182" cy="4247317"/>
          </a:xfrm>
          <a:prstGeom prst="rect">
            <a:avLst/>
          </a:prstGeom>
          <a:noFill/>
        </p:spPr>
        <p:txBody>
          <a:bodyPr wrap="square" rtlCol="0">
            <a:spAutoFit/>
          </a:bodyPr>
          <a:lstStyle/>
          <a:p>
            <a:r>
              <a:rPr lang="ru-RU" dirty="0"/>
              <a:t>мы можем приступать к основному этапу – выполнение в цвете, но перед этим мы поговорим про цвет и объем в живописи.</a:t>
            </a:r>
          </a:p>
          <a:p>
            <a:endParaRPr lang="ru-RU" dirty="0"/>
          </a:p>
          <a:p>
            <a:r>
              <a:rPr lang="ru-RU" dirty="0"/>
              <a:t>Можете ли вы назвать цветовые гаммы и какие цвета в них входят?</a:t>
            </a:r>
          </a:p>
          <a:p>
            <a:endParaRPr lang="ru-RU" dirty="0"/>
          </a:p>
          <a:p>
            <a:r>
              <a:rPr lang="ru-RU" dirty="0"/>
              <a:t>Чтобы краски расплывались, писать будем практически сухой кистью, набираем как можно</a:t>
            </a:r>
          </a:p>
          <a:p>
            <a:r>
              <a:rPr lang="ru-RU" dirty="0"/>
              <a:t>больше краски. Не бойтесь, если получится цвет ярче, чем нужно, т.к. после высыхания он посветлеет. Берем большую кисть и начинаем.</a:t>
            </a:r>
          </a:p>
          <a:p>
            <a:endParaRPr lang="ru-RU" dirty="0"/>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763444" y="1294534"/>
            <a:ext cx="5756564" cy="4317423"/>
          </a:xfrm>
          <a:prstGeom prst="rect">
            <a:avLst/>
          </a:prstGeom>
        </p:spPr>
      </p:pic>
    </p:spTree>
    <p:extLst>
      <p:ext uri="{BB962C8B-B14F-4D97-AF65-F5344CB8AC3E}">
        <p14:creationId xmlns:p14="http://schemas.microsoft.com/office/powerpoint/2010/main" val="19183228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159838" y="914495"/>
            <a:ext cx="5425596" cy="4069197"/>
          </a:xfrm>
          <a:prstGeom prst="rect">
            <a:avLst/>
          </a:prstGeom>
        </p:spPr>
      </p:pic>
      <p:sp>
        <p:nvSpPr>
          <p:cNvPr id="4" name="TextBox 3"/>
          <p:cNvSpPr txBox="1"/>
          <p:nvPr/>
        </p:nvSpPr>
        <p:spPr>
          <a:xfrm>
            <a:off x="1838037" y="5835995"/>
            <a:ext cx="10353963" cy="923330"/>
          </a:xfrm>
          <a:prstGeom prst="rect">
            <a:avLst/>
          </a:prstGeom>
          <a:noFill/>
        </p:spPr>
        <p:txBody>
          <a:bodyPr wrap="square" rtlCol="0">
            <a:spAutoFit/>
          </a:bodyPr>
          <a:lstStyle/>
          <a:p>
            <a:r>
              <a:rPr lang="ru-RU" dirty="0"/>
              <a:t>Пока закладываем только основной цвет, его намешиваем на палитре, но не</a:t>
            </a:r>
          </a:p>
          <a:p>
            <a:r>
              <a:rPr lang="ru-RU" dirty="0"/>
              <a:t>забывайте мешать будем не больше трех цветов, соответственно, где светлее</a:t>
            </a:r>
          </a:p>
          <a:p>
            <a:r>
              <a:rPr lang="ru-RU" dirty="0"/>
              <a:t>берем меньше краски, где темнее – больше. Падающие тени сделаем в конце работы</a:t>
            </a:r>
          </a:p>
        </p:txBody>
      </p:sp>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556345" y="915071"/>
            <a:ext cx="5430213" cy="4072660"/>
          </a:xfrm>
          <a:prstGeom prst="rect">
            <a:avLst/>
          </a:prstGeom>
        </p:spPr>
      </p:pic>
    </p:spTree>
    <p:extLst>
      <p:ext uri="{BB962C8B-B14F-4D97-AF65-F5344CB8AC3E}">
        <p14:creationId xmlns:p14="http://schemas.microsoft.com/office/powerpoint/2010/main" val="28533148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80655" y="4682836"/>
            <a:ext cx="10575635" cy="2031325"/>
          </a:xfrm>
          <a:prstGeom prst="rect">
            <a:avLst/>
          </a:prstGeom>
          <a:noFill/>
        </p:spPr>
        <p:txBody>
          <a:bodyPr wrap="square" rtlCol="0">
            <a:spAutoFit/>
          </a:bodyPr>
          <a:lstStyle/>
          <a:p>
            <a:r>
              <a:rPr lang="ru-RU" dirty="0" smtClean="0"/>
              <a:t>.</a:t>
            </a:r>
          </a:p>
          <a:p>
            <a:endParaRPr lang="ru-RU" dirty="0"/>
          </a:p>
          <a:p>
            <a:r>
              <a:rPr lang="ru-RU" dirty="0"/>
              <a:t> Каждый </a:t>
            </a:r>
            <a:r>
              <a:rPr lang="ru-RU" dirty="0" smtClean="0"/>
              <a:t>лист </a:t>
            </a:r>
            <a:r>
              <a:rPr lang="ru-RU" dirty="0"/>
              <a:t>имеет свой основной цвет, мы покрываем</a:t>
            </a:r>
          </a:p>
          <a:p>
            <a:r>
              <a:rPr lang="ru-RU" dirty="0"/>
              <a:t>его полностью этим цветом. Затем, чтобы </a:t>
            </a:r>
            <a:r>
              <a:rPr lang="ru-RU" dirty="0" smtClean="0"/>
              <a:t>получить объем</a:t>
            </a:r>
            <a:r>
              <a:rPr lang="ru-RU" dirty="0"/>
              <a:t>, должны быть свет и тень на нем, поэтому сразу, пока цвет </a:t>
            </a:r>
            <a:r>
              <a:rPr lang="ru-RU" dirty="0" smtClean="0"/>
              <a:t>не впитался</a:t>
            </a:r>
            <a:r>
              <a:rPr lang="ru-RU" dirty="0"/>
              <a:t>, полусухой и чистой кистью мы вымываем блик на нем. </a:t>
            </a:r>
            <a:r>
              <a:rPr lang="ru-RU" dirty="0" smtClean="0"/>
              <a:t>Потом переходим </a:t>
            </a:r>
            <a:r>
              <a:rPr lang="ru-RU" dirty="0"/>
              <a:t>к тени: берем тот же цвет только темнее и покрываем то </a:t>
            </a:r>
            <a:r>
              <a:rPr lang="ru-RU" dirty="0" smtClean="0"/>
              <a:t>место, где </a:t>
            </a:r>
            <a:r>
              <a:rPr lang="ru-RU" dirty="0"/>
              <a:t>у нас тень и одним мазком по формы пройдемся по самому </a:t>
            </a:r>
            <a:r>
              <a:rPr lang="ru-RU" dirty="0" smtClean="0"/>
              <a:t>темному месту </a:t>
            </a:r>
            <a:r>
              <a:rPr lang="ru-RU" dirty="0"/>
              <a:t>уже с добавлением холодного цвета, вот и </a:t>
            </a:r>
            <a:r>
              <a:rPr lang="ru-RU" dirty="0" smtClean="0"/>
              <a:t>листик </a:t>
            </a:r>
            <a:r>
              <a:rPr lang="ru-RU" dirty="0"/>
              <a:t>готов.</a:t>
            </a: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80727" y="856814"/>
            <a:ext cx="5295326" cy="3971495"/>
          </a:xfrm>
          <a:prstGeom prst="rect">
            <a:avLst/>
          </a:prstGeom>
        </p:spPr>
      </p:pic>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461366" y="815976"/>
            <a:ext cx="4828309" cy="3621232"/>
          </a:xfrm>
          <a:prstGeom prst="rect">
            <a:avLst/>
          </a:prstGeom>
        </p:spPr>
      </p:pic>
    </p:spTree>
    <p:extLst>
      <p:ext uri="{BB962C8B-B14F-4D97-AF65-F5344CB8AC3E}">
        <p14:creationId xmlns:p14="http://schemas.microsoft.com/office/powerpoint/2010/main" val="15192090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77818" y="563418"/>
            <a:ext cx="9596582" cy="5878532"/>
          </a:xfrm>
          <a:prstGeom prst="rect">
            <a:avLst/>
          </a:prstGeom>
        </p:spPr>
        <p:txBody>
          <a:bodyPr wrap="square">
            <a:spAutoFit/>
          </a:bodyPr>
          <a:lstStyle/>
          <a:p>
            <a:r>
              <a:rPr lang="ru-RU" dirty="0"/>
              <a:t>	</a:t>
            </a:r>
            <a:r>
              <a:rPr lang="ru-RU" sz="3200" b="1" dirty="0"/>
              <a:t>Завершение урока</a:t>
            </a:r>
            <a:r>
              <a:rPr lang="ru-RU" sz="3200" b="1" dirty="0" smtClean="0"/>
              <a:t>.</a:t>
            </a:r>
          </a:p>
          <a:p>
            <a:endParaRPr lang="ru-RU" sz="3200" b="1" dirty="0"/>
          </a:p>
          <a:p>
            <a:r>
              <a:rPr lang="ru-RU" dirty="0"/>
              <a:t>	</a:t>
            </a:r>
            <a:r>
              <a:rPr lang="ru-RU" sz="2400" dirty="0"/>
              <a:t>Ребята, урок подходит к концу, и я хочу вас спросить: что вы можете сказать об акварели, что это за краска, какие у нее особенности, достоинства? Как вам вообще работа акварелью</a:t>
            </a:r>
            <a:r>
              <a:rPr lang="ru-RU" sz="2400" dirty="0" smtClean="0"/>
              <a:t>?</a:t>
            </a:r>
          </a:p>
          <a:p>
            <a:endParaRPr lang="ru-RU" sz="2400" dirty="0"/>
          </a:p>
          <a:p>
            <a:r>
              <a:rPr lang="ru-RU" sz="2400" dirty="0"/>
              <a:t>	Акварельная краска – это водяная краска. Она требует точности, внимательности. Вся суть акварели – это ее нанесение на белый лист бумаги, где она проявляет себя в полную силу. Ее ценность заключается в чистоте, прозрачности, насыщенности цвета.</a:t>
            </a:r>
          </a:p>
          <a:p>
            <a:r>
              <a:rPr lang="ru-RU" sz="2400" dirty="0"/>
              <a:t>	На этом наш урок заканчивается. Вы все молодцы. Старались. Со всем справлялись. Работы у вас получились интересные, красивые. Вы же подготовительная группа, поэтому желаю вам поступить в эту школу искусств, после нее – добро пожаловать в художественное училище.</a:t>
            </a:r>
          </a:p>
        </p:txBody>
      </p:sp>
    </p:spTree>
    <p:extLst>
      <p:ext uri="{BB962C8B-B14F-4D97-AF65-F5344CB8AC3E}">
        <p14:creationId xmlns:p14="http://schemas.microsoft.com/office/powerpoint/2010/main" val="17492513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53307" y="526473"/>
            <a:ext cx="9855201" cy="5016758"/>
          </a:xfrm>
          <a:prstGeom prst="rect">
            <a:avLst/>
          </a:prstGeom>
        </p:spPr>
        <p:txBody>
          <a:bodyPr wrap="square">
            <a:spAutoFit/>
          </a:bodyPr>
          <a:lstStyle/>
          <a:p>
            <a:r>
              <a:rPr lang="ru-RU" sz="3200" b="1" dirty="0" smtClean="0"/>
              <a:t>Литература</a:t>
            </a:r>
          </a:p>
          <a:p>
            <a:endParaRPr lang="ru-RU" sz="3200" b="1" dirty="0"/>
          </a:p>
          <a:p>
            <a:r>
              <a:rPr lang="ru-RU" sz="3200" dirty="0"/>
              <a:t>1.Уиссман П. - Основы акварельной техники (Перевод с английского) - М.: Издательство</a:t>
            </a:r>
          </a:p>
          <a:p>
            <a:r>
              <a:rPr lang="ru-RU" sz="3200" dirty="0" err="1"/>
              <a:t>Астрель</a:t>
            </a:r>
            <a:r>
              <a:rPr lang="ru-RU" sz="3200" dirty="0"/>
              <a:t>, 2010 .</a:t>
            </a:r>
          </a:p>
          <a:p>
            <a:r>
              <a:rPr lang="ru-RU" sz="3200" dirty="0"/>
              <a:t>2 Форд Д. - Школа рисования. Акварель - "</a:t>
            </a:r>
            <a:r>
              <a:rPr lang="ru-RU" sz="3200" dirty="0" err="1"/>
              <a:t>Контэнт</a:t>
            </a:r>
            <a:r>
              <a:rPr lang="ru-RU" sz="3200" dirty="0"/>
              <a:t>", Москва 2011</a:t>
            </a:r>
          </a:p>
          <a:p>
            <a:r>
              <a:rPr lang="ru-RU" sz="3200" dirty="0"/>
              <a:t>3 Гаррисон Х. – Как рисовать пейзажи акварелью. – (Перевод с английского) - М.:</a:t>
            </a:r>
          </a:p>
          <a:p>
            <a:r>
              <a:rPr lang="ru-RU" sz="3200" dirty="0"/>
              <a:t>Издательство Арт-Родник, 2010</a:t>
            </a:r>
          </a:p>
        </p:txBody>
      </p:sp>
    </p:spTree>
    <p:extLst>
      <p:ext uri="{BB962C8B-B14F-4D97-AF65-F5344CB8AC3E}">
        <p14:creationId xmlns:p14="http://schemas.microsoft.com/office/powerpoint/2010/main" val="29936899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6197" y="0"/>
            <a:ext cx="9558221" cy="6858000"/>
          </a:xfrm>
          <a:prstGeom prst="rect">
            <a:avLst/>
          </a:prstGeom>
        </p:spPr>
      </p:pic>
    </p:spTree>
    <p:extLst>
      <p:ext uri="{BB962C8B-B14F-4D97-AF65-F5344CB8AC3E}">
        <p14:creationId xmlns:p14="http://schemas.microsoft.com/office/powerpoint/2010/main" val="2272461053"/>
      </p:ext>
    </p:extLst>
  </p:cSld>
  <p:clrMapOvr>
    <a:masterClrMapping/>
  </p:clrMapOvr>
  <p:timing>
    <p:tnLst>
      <p:par>
        <p:cTn id="1" dur="indefinite" restart="never" nodeType="tmRoot"/>
      </p:par>
    </p:tnLst>
  </p:timing>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docProps/app.xml><?xml version="1.0" encoding="utf-8"?>
<Properties xmlns="http://schemas.openxmlformats.org/officeDocument/2006/extended-properties" xmlns:vt="http://schemas.openxmlformats.org/officeDocument/2006/docPropsVTypes">
  <Template>TM10001106[[fn=Эмблема]]</Template>
  <TotalTime>292</TotalTime>
  <Words>2612</Words>
  <Application>Microsoft Office PowerPoint</Application>
  <PresentationFormat>Широкоэкранный</PresentationFormat>
  <Paragraphs>184</Paragraphs>
  <Slides>44</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44</vt:i4>
      </vt:variant>
    </vt:vector>
  </HeadingPairs>
  <TitlesOfParts>
    <vt:vector size="50" baseType="lpstr">
      <vt:lpstr>Arial</vt:lpstr>
      <vt:lpstr>Corbel</vt:lpstr>
      <vt:lpstr>Gill Sans MT</vt:lpstr>
      <vt:lpstr>Impact</vt:lpstr>
      <vt:lpstr>Times New Roman</vt:lpstr>
      <vt:lpstr>Badge</vt:lpstr>
      <vt:lpstr>Основы акварельной живописи</vt:lpstr>
      <vt:lpstr>Презентация PowerPoint</vt:lpstr>
      <vt:lpstr>Презентация PowerPoint</vt:lpstr>
      <vt:lpstr>Презентация PowerPoint</vt:lpstr>
      <vt:lpstr>Презентация PowerPoint</vt:lpstr>
      <vt:lpstr>Презентация PowerPoint</vt:lpstr>
      <vt:lpstr>Что такое акварельные краски?</vt:lpstr>
      <vt:lpstr>Презентация PowerPoint</vt:lpstr>
      <vt:lpstr>Акварельная бумага</vt:lpstr>
      <vt:lpstr>Техники акварелью</vt:lpstr>
      <vt:lpstr>Однослойная акварель «по-сухому». </vt:lpstr>
      <vt:lpstr>Многослойная акварель (лессировка) </vt:lpstr>
      <vt:lpstr>Приемы в многослойной технике также разнообразны:</vt:lpstr>
      <vt:lpstr>Презентация PowerPoint</vt:lpstr>
      <vt:lpstr>Презентация PowerPoint</vt:lpstr>
      <vt:lpstr>Презентация PowerPoint</vt:lpstr>
      <vt:lpstr>Презентация PowerPoint</vt:lpstr>
      <vt:lpstr>Акварель по-сухому (итальянская акварель) </vt:lpstr>
      <vt:lpstr>Акварель по-мокрому (английская акварель) </vt:lpstr>
      <vt:lpstr>Комбинированная (смешанная) техника </vt:lpstr>
      <vt:lpstr>Также можно совмещать красящие материалы и создавать спецэффекты:</vt:lpstr>
      <vt:lpstr>Спецэффект Смешивание акварели с белилами, гуашью, акварельными карандашами, тушью, пастелью. </vt:lpstr>
      <vt:lpstr>Спецэффект «рисунок на смятой бумаге » </vt:lpstr>
      <vt:lpstr>Спецэффект с солью </vt:lpstr>
      <vt:lpstr>Спецэффект «разбрызгивание » </vt:lpstr>
      <vt:lpstr>Акварель с чаем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Основы акварельной живописи</dc:title>
  <dc:creator>sazonova020291@gmail.com</dc:creator>
  <cp:lastModifiedBy>ustorda user</cp:lastModifiedBy>
  <cp:revision>33</cp:revision>
  <dcterms:created xsi:type="dcterms:W3CDTF">2020-04-15T13:08:14Z</dcterms:created>
  <dcterms:modified xsi:type="dcterms:W3CDTF">2024-05-08T01:42:18Z</dcterms:modified>
</cp:coreProperties>
</file>