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74868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учреждение дополнительного образование </a:t>
            </a:r>
            <a:br>
              <a:rPr lang="ru-RU" sz="20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«Усть-Ордынская детская школа искусств»</a:t>
            </a:r>
            <a:endParaRPr lang="ru-RU" sz="20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0352" y="1772816"/>
            <a:ext cx="7854696" cy="489654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Вокально-интонационная работа 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 дошкольного возраста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(ИЗ ОПЫТА РАБОТЫ)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высшей категории </a:t>
            </a:r>
          </a:p>
          <a:p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Улазова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Александровна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264696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70000"/>
              </a:lnSpc>
              <a:buClr>
                <a:srgbClr val="002060"/>
              </a:buClr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  <a:p>
            <a:pPr marL="514350" indent="-514350">
              <a:lnSpc>
                <a:spcPct val="170000"/>
              </a:lnSpc>
              <a:buClr>
                <a:srgbClr val="002060"/>
              </a:buClr>
              <a:buFont typeface="+mj-lt"/>
              <a:buAutoNum type="arabicPeriod"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задачи вокально-интонационной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</a:p>
          <a:p>
            <a:pPr marL="514350" indent="-514350">
              <a:lnSpc>
                <a:spcPct val="170000"/>
              </a:lnSpc>
              <a:buClr>
                <a:srgbClr val="002060"/>
              </a:buClr>
              <a:buFont typeface="+mj-lt"/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Роль вокально-хоровых упражнений в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системе вокально-интонационной   работы с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дошкольниками: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цель;</a:t>
            </a:r>
          </a:p>
          <a:p>
            <a:pPr>
              <a:lnSpc>
                <a:spcPct val="17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задачи; </a:t>
            </a:r>
          </a:p>
          <a:p>
            <a:pPr>
              <a:lnSpc>
                <a:spcPct val="17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принципы работы с вокально-хоровыми упражнениями;</a:t>
            </a:r>
          </a:p>
          <a:p>
            <a:pPr>
              <a:lnSpc>
                <a:spcPct val="17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подбора музыкального материала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вокально-хоровых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упражнений.</a:t>
            </a:r>
          </a:p>
          <a:p>
            <a:pPr marL="514350" indent="-514350">
              <a:lnSpc>
                <a:spcPct val="170000"/>
              </a:lnSpc>
              <a:buClr>
                <a:srgbClr val="002060"/>
              </a:buClr>
              <a:buAutoNum type="arabicPeriod" startAt="4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Артикуляционная гимнастика</a:t>
            </a:r>
          </a:p>
          <a:p>
            <a:pPr marL="514350" indent="-514350">
              <a:lnSpc>
                <a:spcPct val="170000"/>
              </a:lnSpc>
              <a:buClr>
                <a:srgbClr val="002060"/>
              </a:buClr>
              <a:buAutoNum type="arabicPeriod" startAt="4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на дыхание</a:t>
            </a:r>
          </a:p>
          <a:p>
            <a:pPr marL="514350" indent="-514350">
              <a:lnSpc>
                <a:spcPct val="170000"/>
              </a:lnSpc>
              <a:buClr>
                <a:srgbClr val="002060"/>
              </a:buClr>
              <a:buAutoNum type="arabicPeriod" startAt="4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вокально-хоровых упражнений</a:t>
            </a:r>
          </a:p>
          <a:p>
            <a:pPr marL="514350" indent="-514350">
              <a:lnSpc>
                <a:spcPct val="170000"/>
              </a:lnSpc>
              <a:buClr>
                <a:srgbClr val="002060"/>
              </a:buClr>
              <a:buAutoNum type="arabicPeriod" startAt="4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песен-упражнений</a:t>
            </a:r>
          </a:p>
          <a:p>
            <a:pPr marL="514350" indent="-514350">
              <a:lnSpc>
                <a:spcPct val="170000"/>
              </a:lnSpc>
              <a:buClr>
                <a:srgbClr val="002060"/>
              </a:buClr>
              <a:buAutoNum type="arabicPeriod" startAt="4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на развитие внутреннего слуха</a:t>
            </a:r>
          </a:p>
          <a:p>
            <a:pPr marL="514350" indent="-514350">
              <a:lnSpc>
                <a:spcPct val="170000"/>
              </a:lnSpc>
              <a:buClr>
                <a:srgbClr val="002060"/>
              </a:buClr>
              <a:buAutoNum type="arabicPeriod" startAt="4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</a:t>
            </a:r>
          </a:p>
          <a:p>
            <a:pPr marL="514350" indent="-514350">
              <a:lnSpc>
                <a:spcPct val="170000"/>
              </a:lnSpc>
              <a:buClr>
                <a:srgbClr val="002060"/>
              </a:buClr>
              <a:buAutoNum type="arabicPeriod" startAt="4"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Clr>
                <a:srgbClr val="002060"/>
              </a:buClr>
              <a:buFont typeface="+mj-lt"/>
              <a:buAutoNum type="arabicPeriod"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716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472608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Введение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Пение </a:t>
            </a:r>
            <a:r>
              <a:rPr lang="ru-RU" sz="2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основной вид музыкальной </a:t>
            </a:r>
            <a:r>
              <a:rPr lang="ru-RU" sz="2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деятельности </a:t>
            </a:r>
            <a:r>
              <a:rPr lang="ru-RU" sz="2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детей.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Через активное пение  у детей: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закрепляется интерес к музыке;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развиваются музыкальные способности;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обучаются музыкальному языку, что повышает восприимчивость к музыке.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2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дошкольник не просто познает язык музыкальной речи, он начинает сознательно активно им пользоваться в своей исполнительской деятельности.</a:t>
            </a:r>
            <a:endParaRPr lang="ru-RU" sz="2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438912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задачи вокально-интонационной работы: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научить правильно интонировать;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научить слушать себя и других;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стремится к достижению хорошего унисонного пения, к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слитности голосов;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заботиться о качестве звучания.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904656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Важное место в системе вокально-интонационной   работы с дошкольниками занимают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вокально-хоровые упражнения.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Основная их цель заключается в выработке певческих навыков, расширении диапазона, а также пение упражнений перед началом разучивания и исполнения музыкальных произведений, служит своеобразной настройкой голоса, помогает привидению его в рабочее состояние.</a:t>
            </a:r>
          </a:p>
          <a:p>
            <a:pPr marL="36000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000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Необходимо строить работу над вокально-хоровыми упражнениями  таким образом, чтобы максимально заинтересовать детей учебным материалом.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Важно: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соблюдать принципы доступности материала для пения;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применять последовательно музыкальный материал;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использовать наглядность в показе упражнения;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систематическая работа над упражнениями поможет музыкальным руководителям сформировать устойчивые певческие навыки, которые будут закрепляться и совершенствоваться при разучивании песенного материала.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None/>
            </a:pP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Вначале упражнения должны помогать выработке ключевых опорных вокальных навыков и умений в их элементарном виде: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сохранению певческой установки (</a:t>
            </a:r>
            <a:r>
              <a:rPr lang="ru-RU" dirty="0" smtClean="0">
                <a:solidFill>
                  <a:srgbClr val="002060"/>
                </a:solidFill>
              </a:rPr>
              <a:t>правильное </a:t>
            </a:r>
            <a:r>
              <a:rPr lang="ru-RU" dirty="0">
                <a:solidFill>
                  <a:srgbClr val="002060"/>
                </a:solidFill>
              </a:rPr>
              <a:t>положение корпуса при пении, от которого в большой степени зависит качество звука и </a:t>
            </a:r>
            <a:r>
              <a:rPr lang="ru-RU" dirty="0" smtClean="0">
                <a:solidFill>
                  <a:srgbClr val="002060"/>
                </a:solidFill>
              </a:rPr>
              <a:t>дыхания)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развитию свободы в движении артикуляционных органов;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вдоху без поднятия плеч.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Музыкальный материал для вокально-хоровых упражнений можно разделить на две группы: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24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Упражнения, применяемые вне связи с разучиванием конкретного произведения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на них ложится основной груз в воспитании вокально-певческих навыков. Эти упражнения включаются в начало занятия.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24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Упражнения, интонационно связанные с конкретным произведением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и направлены на преодоление в нем определенной трудности. Эти упражнения обладают более узкой направленностью и не могут быть систематизированы с достаточной четкостью и последовательностью.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52534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Артикуляционная гимнастика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развитие артикуляционного аппарата;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приведение певческого аппарата в рабочее состояние;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повышение мотивации у детей к занятиям, т.к. присутствуют игровые моменты.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Упражнения на разогрев ротовой полости: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покусывание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губ;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покусывание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языка;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протыкаем щеки языком;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губы «букетиком» – вращательные движения;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«дразнилка» – поднимаем верхнюю губу, показываем верхние зубы, затем опускаем нижнюю челюсть.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None/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38912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Одним из основных разделов вокально-хоровых упражнений является упражнения на дыхание: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надуваем живот, плечи на месте;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«нюхаем цветок» – спокойный вдох – спокойный выдох;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«дуем на свечку» – активный вдох – спокойный выдох;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активный двойной вдох – спокойный выдох на «у».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</a:pP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33670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Вокально-хоровые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упражнения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Выравнивание гласных ( в сочетании с любыми согласными):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  <a:buNone/>
            </a:pPr>
            <a:endPara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ровного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звуковедения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  <a:buFont typeface="+mj-lt"/>
              <a:buAutoNum type="arabicPeriod"/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  <a:buNone/>
            </a:pPr>
            <a:endPara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  <a:buNone/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расширение диапазона: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  <a:buNone/>
            </a:pPr>
            <a:endPara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673339" y="1241971"/>
            <a:ext cx="7776864" cy="864096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827584" y="2780928"/>
            <a:ext cx="7622619" cy="895997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907610" y="3676925"/>
            <a:ext cx="7542593" cy="976211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5"/>
          <a:stretch>
            <a:fillRect/>
          </a:stretch>
        </p:blipFill>
        <p:spPr>
          <a:xfrm>
            <a:off x="921821" y="5373216"/>
            <a:ext cx="7610619" cy="10801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19936"/>
          </a:xfrm>
        </p:spPr>
        <p:txBody>
          <a:bodyPr>
            <a:normAutofit/>
          </a:bodyPr>
          <a:lstStyle/>
          <a:p>
            <a:pPr>
              <a:buClr>
                <a:srgbClr val="002060"/>
              </a:buClr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активного певческого дыхания:</a:t>
            </a:r>
          </a:p>
          <a:p>
            <a:pPr marL="0" indent="0">
              <a:buClr>
                <a:srgbClr val="002060"/>
              </a:buClr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петь на стаккато</a:t>
            </a:r>
          </a:p>
          <a:p>
            <a:pPr marL="0" indent="0">
              <a:buNone/>
            </a:pP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02060"/>
              </a:buClr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высокой певческой позиции:</a:t>
            </a:r>
          </a:p>
          <a:p>
            <a:pPr marL="0" indent="0">
              <a:buClr>
                <a:srgbClr val="002060"/>
              </a:buClr>
              <a:buNone/>
            </a:pP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002060"/>
              </a:buClr>
              <a:buNone/>
            </a:pP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002060"/>
              </a:buClr>
              <a:buNone/>
            </a:pP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002060"/>
              </a:buClr>
              <a:buNone/>
            </a:pP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02060"/>
              </a:buClr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ясной дикции и активной артикуляции:</a:t>
            </a:r>
          </a:p>
          <a:p>
            <a:pPr marL="0" indent="0">
              <a:buClr>
                <a:srgbClr val="002060"/>
              </a:buClr>
              <a:buNone/>
            </a:pP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827584" y="764704"/>
            <a:ext cx="7560840" cy="1008112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971600" y="2348880"/>
            <a:ext cx="7560840" cy="936104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971600" y="3859591"/>
            <a:ext cx="7560840" cy="10095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00" y="5500642"/>
            <a:ext cx="7416824" cy="83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27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479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Песни-упражнения </a:t>
            </a:r>
          </a:p>
          <a:p>
            <a:pPr>
              <a:buClr>
                <a:srgbClr val="002060"/>
              </a:buClr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чистого интонирования и удержание интонации:</a:t>
            </a:r>
          </a:p>
          <a:p>
            <a:pPr marL="0" indent="0">
              <a:buClr>
                <a:srgbClr val="002060"/>
              </a:buClr>
              <a:buNone/>
            </a:pP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4286646" cy="47525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20888"/>
            <a:ext cx="4392488" cy="234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2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4024679" cy="60642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23811"/>
            <a:ext cx="4358640" cy="390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86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79" y="1700808"/>
            <a:ext cx="4309872" cy="277672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06" y="908720"/>
            <a:ext cx="4509634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148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448" y="156726"/>
            <a:ext cx="4480560" cy="2336170"/>
          </a:xfrm>
        </p:spPr>
        <p:txBody>
          <a:bodyPr>
            <a:normAutofit fontScale="92500" lnSpcReduction="10000"/>
          </a:bodyPr>
          <a:lstStyle/>
          <a:p>
            <a:pPr algn="just">
              <a:buClr>
                <a:srgbClr val="002060"/>
              </a:buClr>
            </a:pPr>
            <a:r>
              <a:rPr lang="ru-RU" dirty="0" smtClean="0"/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четкой артикуляции и правильного ясного произношения слов, а также для чистого интонирования отдельных мелодических ходов, построенных на интервалах:</a:t>
            </a:r>
          </a:p>
          <a:p>
            <a:pPr marL="0" indent="0" algn="just">
              <a:buClr>
                <a:srgbClr val="002060"/>
              </a:buClr>
              <a:buNone/>
            </a:pP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8" y="2596895"/>
            <a:ext cx="4480560" cy="40325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156726"/>
            <a:ext cx="4338923" cy="647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771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45854"/>
            <a:ext cx="4293338" cy="518457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110" y="206924"/>
            <a:ext cx="4430876" cy="646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371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4792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внутреннего слуха</a:t>
            </a:r>
          </a:p>
          <a:p>
            <a:pPr marL="0" indent="0" algn="ctr">
              <a:buNone/>
            </a:pP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важно  постоянно развивать внутренний слух, способность про себя слышать мелодию и ее отдельные элементы. Наиболее известные способы тренировки этого вида музыкального слуха следующие:</a:t>
            </a:r>
          </a:p>
          <a:p>
            <a:pPr>
              <a:lnSpc>
                <a:spcPct val="150000"/>
              </a:lnSpc>
              <a:buClr>
                <a:srgbClr val="002060"/>
              </a:buClr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выученную песню дети исполняют в медленном темпе  «цепочкой», т.е. каждый поет только 1-2 звука.</a:t>
            </a:r>
          </a:p>
          <a:p>
            <a:pPr>
              <a:lnSpc>
                <a:spcPct val="150000"/>
              </a:lnSpc>
              <a:buClr>
                <a:srgbClr val="002060"/>
              </a:buClr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поднимает руку - дети поют вслух, руку опускает - дети поют про себя.</a:t>
            </a:r>
          </a:p>
          <a:p>
            <a:pPr marL="0" indent="0">
              <a:buClr>
                <a:srgbClr val="002060"/>
              </a:buClr>
              <a:buNone/>
            </a:pP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002060"/>
              </a:buCl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Постоянное использование упражнений приведет к желаемому результату.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511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479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</a:t>
            </a:r>
          </a:p>
          <a:p>
            <a:pPr marL="457200" indent="-457200">
              <a:buClr>
                <a:srgbClr val="002060"/>
              </a:buClr>
              <a:buFont typeface="+mj-lt"/>
              <a:buAutoNum type="arabicPeriod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 детей петь. Песни и упражнения для развития голоса у детей 5-6 лет / сост. Т.М. Орлова, С.И.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Бекина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Просвещение, 1987</a:t>
            </a:r>
          </a:p>
          <a:p>
            <a:pPr marL="457200" indent="-457200">
              <a:buClr>
                <a:srgbClr val="002060"/>
              </a:buClr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Емельянов В.В. Развитие голоса. Координация и тренаж. - СПб.: Лань, 2007.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330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7727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232</TotalTime>
  <Words>731</Words>
  <Application>Microsoft Office PowerPoint</Application>
  <PresentationFormat>Экран (4:3)</PresentationFormat>
  <Paragraphs>118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Муниципальное учреждение дополнительного образование  «Усть-Ордынская детская школа искусств»</vt:lpstr>
      <vt:lpstr>Презентация PowerPoint</vt:lpstr>
      <vt:lpstr>Презентация PowerPoint</vt:lpstr>
      <vt:lpstr>Презентация PowerPoint</vt:lpstr>
      <vt:lpstr>Презентация PowerPoint</vt:lpstr>
      <vt:lpstr>  Необходимо строить работу над вокально-хоровыми упражнениями  таким образом, чтобы максимально заинтересовать детей учебным материалом.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MS3</dc:creator>
  <cp:lastModifiedBy>user</cp:lastModifiedBy>
  <cp:revision>28</cp:revision>
  <dcterms:created xsi:type="dcterms:W3CDTF">2020-02-19T06:44:20Z</dcterms:created>
  <dcterms:modified xsi:type="dcterms:W3CDTF">2020-03-25T06:50:19Z</dcterms:modified>
</cp:coreProperties>
</file>